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0D061EB-F039-4DCA-92E2-8D62EAC6E6CF}">
  <a:tblStyle styleId="{A0D061EB-F039-4DCA-92E2-8D62EAC6E6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745cec91de_4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745cec91de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745cec91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745cec91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45cec91de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45cec91de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45cec91d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745cec91d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745cec91de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745cec91de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45cec91de_4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45cec91de_4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745cec91de_4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745cec91de_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45cec91de_4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745cec91de_4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836a72422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836a72422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745cec91de_4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745cec91de_4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33f94a979_1_2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33f94a979_1_2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1A1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首先，我们代表用户当前的兴趣，也称作local embedding，以强调最后点击的项目的影响。再者，通过软注意力网络（soft-attention network）获得global embedding，来表示全局偏好。  和  控制权重</a:t>
            </a:r>
            <a:endParaRPr>
              <a:solidFill>
                <a:srgbClr val="1A1A1A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836a72422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836a72422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836a72422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836a72422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836a72422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836a72422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36a72422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836a72422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836a72422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836a72422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836a72422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836a72422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836a72422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836a72422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36a72422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36a72422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• P@20 (Precision) is widely used as a measure of predictive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accuracy. It represents the proportion of correctly recommended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items amongst the top-20 items.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• MRR@20 (Mean Reciprocal Rank) is the average of reciprocal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ranks of the correctly-recommended items. The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reciprocal rank is set to 0 when the rank exceeds 20.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The MRR measure considers the order of recommendation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ranking, where large MRR value indicates that correct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recommendations in the top of the ranking list.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36a72422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36a72422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836a72422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836a72422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833f94a979_1_2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833f94a979_1_2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36a72422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36a72422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836a72422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836a72422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833f94a979_1_4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833f94a979_1_40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833f94a979_1_3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833f94a979_1_3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836a72422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836a72422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45cec91de_4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45cec91de_4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36a72422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36a72422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836a72422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836a72422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36a72422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36a72422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36a72422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836a72422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4800" y="-22200"/>
            <a:ext cx="7341600" cy="520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888325" y="2056650"/>
            <a:ext cx="4878000" cy="10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888325" y="4399261"/>
            <a:ext cx="34308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311700" y="11823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311700" y="3076025"/>
            <a:ext cx="85206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1"/>
          <p:cNvSpPr/>
          <p:nvPr/>
        </p:nvSpPr>
        <p:spPr>
          <a:xfrm>
            <a:off x="0" y="-9525"/>
            <a:ext cx="1428900" cy="338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7715100" y="1756800"/>
            <a:ext cx="1428900" cy="338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TITLE_AND_BODY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1355725" y="769934"/>
            <a:ext cx="39579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1355725" y="991934"/>
            <a:ext cx="39579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idx="2" type="title"/>
          </p:nvPr>
        </p:nvSpPr>
        <p:spPr>
          <a:xfrm>
            <a:off x="689200" y="619763"/>
            <a:ext cx="770100" cy="5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3" type="title"/>
          </p:nvPr>
        </p:nvSpPr>
        <p:spPr>
          <a:xfrm>
            <a:off x="1355725" y="1555159"/>
            <a:ext cx="39579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13"/>
          <p:cNvSpPr txBox="1"/>
          <p:nvPr>
            <p:ph idx="4" type="subTitle"/>
          </p:nvPr>
        </p:nvSpPr>
        <p:spPr>
          <a:xfrm>
            <a:off x="1355725" y="1777159"/>
            <a:ext cx="39579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5" type="title"/>
          </p:nvPr>
        </p:nvSpPr>
        <p:spPr>
          <a:xfrm>
            <a:off x="689200" y="1404988"/>
            <a:ext cx="770100" cy="5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idx="6" type="title"/>
          </p:nvPr>
        </p:nvSpPr>
        <p:spPr>
          <a:xfrm>
            <a:off x="1355725" y="2340384"/>
            <a:ext cx="39579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9" name="Google Shape;79;p13"/>
          <p:cNvSpPr txBox="1"/>
          <p:nvPr>
            <p:ph idx="7" type="subTitle"/>
          </p:nvPr>
        </p:nvSpPr>
        <p:spPr>
          <a:xfrm>
            <a:off x="1355725" y="2562384"/>
            <a:ext cx="39579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8" type="title"/>
          </p:nvPr>
        </p:nvSpPr>
        <p:spPr>
          <a:xfrm>
            <a:off x="689200" y="2190213"/>
            <a:ext cx="770100" cy="5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idx="9" type="title"/>
          </p:nvPr>
        </p:nvSpPr>
        <p:spPr>
          <a:xfrm>
            <a:off x="1355725" y="3125609"/>
            <a:ext cx="39579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3"/>
          <p:cNvSpPr txBox="1"/>
          <p:nvPr>
            <p:ph idx="13" type="subTitle"/>
          </p:nvPr>
        </p:nvSpPr>
        <p:spPr>
          <a:xfrm>
            <a:off x="1355725" y="3347609"/>
            <a:ext cx="39579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14" type="title"/>
          </p:nvPr>
        </p:nvSpPr>
        <p:spPr>
          <a:xfrm>
            <a:off x="689200" y="2975438"/>
            <a:ext cx="770100" cy="5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15" type="title"/>
          </p:nvPr>
        </p:nvSpPr>
        <p:spPr>
          <a:xfrm>
            <a:off x="1355725" y="3910834"/>
            <a:ext cx="39579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" name="Google Shape;85;p13"/>
          <p:cNvSpPr txBox="1"/>
          <p:nvPr>
            <p:ph idx="16" type="subTitle"/>
          </p:nvPr>
        </p:nvSpPr>
        <p:spPr>
          <a:xfrm>
            <a:off x="1355725" y="4132834"/>
            <a:ext cx="39579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13"/>
          <p:cNvSpPr txBox="1"/>
          <p:nvPr>
            <p:ph hasCustomPrompt="1" idx="17" type="title"/>
          </p:nvPr>
        </p:nvSpPr>
        <p:spPr>
          <a:xfrm>
            <a:off x="689200" y="3760663"/>
            <a:ext cx="770100" cy="5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/>
          <p:nvPr/>
        </p:nvSpPr>
        <p:spPr>
          <a:xfrm>
            <a:off x="6864925" y="0"/>
            <a:ext cx="2279100" cy="516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13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3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COVID-19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90" name="Google Shape;90;p13"/>
          <p:cNvCxnSpPr/>
          <p:nvPr/>
        </p:nvCxnSpPr>
        <p:spPr>
          <a:xfrm rot="10800000">
            <a:off x="6860625" y="4940300"/>
            <a:ext cx="1731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hree Columns">
  <p:cSld name="TITLE_ONLY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2" type="title"/>
          </p:nvPr>
        </p:nvSpPr>
        <p:spPr>
          <a:xfrm>
            <a:off x="1006450" y="2677125"/>
            <a:ext cx="19380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1006450" y="3243850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6" name="Google Shape;96;p14"/>
          <p:cNvSpPr txBox="1"/>
          <p:nvPr>
            <p:ph idx="3" type="title"/>
          </p:nvPr>
        </p:nvSpPr>
        <p:spPr>
          <a:xfrm>
            <a:off x="3603000" y="2677125"/>
            <a:ext cx="19380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7" name="Google Shape;97;p14"/>
          <p:cNvSpPr txBox="1"/>
          <p:nvPr>
            <p:ph idx="4" type="subTitle"/>
          </p:nvPr>
        </p:nvSpPr>
        <p:spPr>
          <a:xfrm>
            <a:off x="3603000" y="3243850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14"/>
          <p:cNvSpPr txBox="1"/>
          <p:nvPr>
            <p:ph idx="5" type="title"/>
          </p:nvPr>
        </p:nvSpPr>
        <p:spPr>
          <a:xfrm>
            <a:off x="6199550" y="2677125"/>
            <a:ext cx="19380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9" name="Google Shape;99;p14"/>
          <p:cNvSpPr txBox="1"/>
          <p:nvPr>
            <p:ph idx="6" type="subTitle"/>
          </p:nvPr>
        </p:nvSpPr>
        <p:spPr>
          <a:xfrm>
            <a:off x="6199550" y="3243850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0" name="Google Shape;100;p14"/>
          <p:cNvSpPr/>
          <p:nvPr/>
        </p:nvSpPr>
        <p:spPr>
          <a:xfrm>
            <a:off x="0" y="4748000"/>
            <a:ext cx="7500600" cy="3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" name="Google Shape;101;p14"/>
          <p:cNvCxnSpPr/>
          <p:nvPr/>
        </p:nvCxnSpPr>
        <p:spPr>
          <a:xfrm rot="10800000">
            <a:off x="781225" y="4940300"/>
            <a:ext cx="6774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4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cxnSp>
        <p:nvCxnSpPr>
          <p:cNvPr id="103" name="Google Shape;103;p14"/>
          <p:cNvCxnSpPr/>
          <p:nvPr/>
        </p:nvCxnSpPr>
        <p:spPr>
          <a:xfrm rot="10800000">
            <a:off x="7496925" y="4940300"/>
            <a:ext cx="1095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Four Columns ">
  <p:cSld name="TITLE_ONLY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2" type="title"/>
          </p:nvPr>
        </p:nvSpPr>
        <p:spPr>
          <a:xfrm>
            <a:off x="899300" y="3039075"/>
            <a:ext cx="16938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7" name="Google Shape;107;p15"/>
          <p:cNvSpPr txBox="1"/>
          <p:nvPr>
            <p:ph idx="1" type="subTitle"/>
          </p:nvPr>
        </p:nvSpPr>
        <p:spPr>
          <a:xfrm>
            <a:off x="899300" y="3605800"/>
            <a:ext cx="16938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p15"/>
          <p:cNvSpPr txBox="1"/>
          <p:nvPr>
            <p:ph idx="3" type="title"/>
          </p:nvPr>
        </p:nvSpPr>
        <p:spPr>
          <a:xfrm>
            <a:off x="2799525" y="3039075"/>
            <a:ext cx="16938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9" name="Google Shape;109;p15"/>
          <p:cNvSpPr txBox="1"/>
          <p:nvPr>
            <p:ph idx="4" type="subTitle"/>
          </p:nvPr>
        </p:nvSpPr>
        <p:spPr>
          <a:xfrm>
            <a:off x="2799525" y="3605800"/>
            <a:ext cx="16938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0" name="Google Shape;110;p15"/>
          <p:cNvSpPr txBox="1"/>
          <p:nvPr>
            <p:ph idx="5" type="title"/>
          </p:nvPr>
        </p:nvSpPr>
        <p:spPr>
          <a:xfrm>
            <a:off x="4699750" y="3039075"/>
            <a:ext cx="16938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1" name="Google Shape;111;p15"/>
          <p:cNvSpPr txBox="1"/>
          <p:nvPr>
            <p:ph idx="6" type="subTitle"/>
          </p:nvPr>
        </p:nvSpPr>
        <p:spPr>
          <a:xfrm>
            <a:off x="4699750" y="3605800"/>
            <a:ext cx="16938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15"/>
          <p:cNvSpPr txBox="1"/>
          <p:nvPr>
            <p:ph idx="7" type="title"/>
          </p:nvPr>
        </p:nvSpPr>
        <p:spPr>
          <a:xfrm>
            <a:off x="6599975" y="3039075"/>
            <a:ext cx="16938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3" name="Google Shape;113;p15"/>
          <p:cNvSpPr txBox="1"/>
          <p:nvPr>
            <p:ph idx="8" type="subTitle"/>
          </p:nvPr>
        </p:nvSpPr>
        <p:spPr>
          <a:xfrm>
            <a:off x="6599975" y="3605800"/>
            <a:ext cx="16938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" name="Google Shape;114;p15"/>
          <p:cNvSpPr/>
          <p:nvPr/>
        </p:nvSpPr>
        <p:spPr>
          <a:xfrm>
            <a:off x="-13950" y="1309000"/>
            <a:ext cx="9205200" cy="123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" name="Google Shape;115;p15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5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TITLE_ONLY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wo Columns ">
  <p:cSld name="TITLE_ONLY_1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2" type="title"/>
          </p:nvPr>
        </p:nvSpPr>
        <p:spPr>
          <a:xfrm>
            <a:off x="1295600" y="3784275"/>
            <a:ext cx="28044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2" name="Google Shape;122;p17"/>
          <p:cNvSpPr txBox="1"/>
          <p:nvPr>
            <p:ph idx="1" type="subTitle"/>
          </p:nvPr>
        </p:nvSpPr>
        <p:spPr>
          <a:xfrm>
            <a:off x="1295600" y="2558450"/>
            <a:ext cx="28044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7"/>
          <p:cNvSpPr txBox="1"/>
          <p:nvPr>
            <p:ph idx="3" type="title"/>
          </p:nvPr>
        </p:nvSpPr>
        <p:spPr>
          <a:xfrm>
            <a:off x="5044000" y="3784275"/>
            <a:ext cx="28044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4" name="Google Shape;124;p17"/>
          <p:cNvSpPr txBox="1"/>
          <p:nvPr>
            <p:ph idx="4" type="subTitle"/>
          </p:nvPr>
        </p:nvSpPr>
        <p:spPr>
          <a:xfrm>
            <a:off x="5044000" y="2558450"/>
            <a:ext cx="28044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7"/>
          <p:cNvSpPr/>
          <p:nvPr/>
        </p:nvSpPr>
        <p:spPr>
          <a:xfrm>
            <a:off x="0" y="4748000"/>
            <a:ext cx="7500600" cy="3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17"/>
          <p:cNvCxnSpPr/>
          <p:nvPr/>
        </p:nvCxnSpPr>
        <p:spPr>
          <a:xfrm rot="10800000">
            <a:off x="781225" y="4940300"/>
            <a:ext cx="6774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7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cxnSp>
        <p:nvCxnSpPr>
          <p:cNvPr id="128" name="Google Shape;128;p17"/>
          <p:cNvCxnSpPr/>
          <p:nvPr/>
        </p:nvCxnSpPr>
        <p:spPr>
          <a:xfrm rot="10800000">
            <a:off x="7496925" y="4940300"/>
            <a:ext cx="1095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7"/>
          <p:cNvSpPr/>
          <p:nvPr/>
        </p:nvSpPr>
        <p:spPr>
          <a:xfrm>
            <a:off x="4522375" y="0"/>
            <a:ext cx="4634100" cy="147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">
  <p:cSld name="ONE_COLUMN_TEXT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 flipH="1">
            <a:off x="150" y="0"/>
            <a:ext cx="5792400" cy="516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" name="Google Shape;132;p18"/>
          <p:cNvSpPr txBox="1"/>
          <p:nvPr>
            <p:ph type="title"/>
          </p:nvPr>
        </p:nvSpPr>
        <p:spPr>
          <a:xfrm>
            <a:off x="705222" y="10663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705222" y="1900350"/>
            <a:ext cx="2808000" cy="20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34" name="Google Shape;134;p18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8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cxnSp>
        <p:nvCxnSpPr>
          <p:cNvPr id="136" name="Google Shape;136;p18"/>
          <p:cNvCxnSpPr/>
          <p:nvPr/>
        </p:nvCxnSpPr>
        <p:spPr>
          <a:xfrm rot="10800000">
            <a:off x="5806425" y="4940300"/>
            <a:ext cx="2785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ix Columns ">
  <p:cSld name="TITLE_ONLY_1_3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0" y="1348375"/>
            <a:ext cx="8620200" cy="165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9" name="Google Shape;139;p19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2" type="title"/>
          </p:nvPr>
        </p:nvSpPr>
        <p:spPr>
          <a:xfrm>
            <a:off x="1006450" y="3238500"/>
            <a:ext cx="1938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1" name="Google Shape;141;p19"/>
          <p:cNvSpPr txBox="1"/>
          <p:nvPr>
            <p:ph idx="1" type="subTitle"/>
          </p:nvPr>
        </p:nvSpPr>
        <p:spPr>
          <a:xfrm>
            <a:off x="1006450" y="3589125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" name="Google Shape;142;p19"/>
          <p:cNvSpPr txBox="1"/>
          <p:nvPr>
            <p:ph idx="3" type="title"/>
          </p:nvPr>
        </p:nvSpPr>
        <p:spPr>
          <a:xfrm>
            <a:off x="3603000" y="3238500"/>
            <a:ext cx="1938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3" name="Google Shape;143;p19"/>
          <p:cNvSpPr txBox="1"/>
          <p:nvPr>
            <p:ph idx="4" type="subTitle"/>
          </p:nvPr>
        </p:nvSpPr>
        <p:spPr>
          <a:xfrm>
            <a:off x="3603000" y="3589125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4" name="Google Shape;144;p19"/>
          <p:cNvSpPr txBox="1"/>
          <p:nvPr>
            <p:ph idx="5" type="title"/>
          </p:nvPr>
        </p:nvSpPr>
        <p:spPr>
          <a:xfrm>
            <a:off x="6199550" y="3238500"/>
            <a:ext cx="1938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5" name="Google Shape;145;p19"/>
          <p:cNvSpPr txBox="1"/>
          <p:nvPr>
            <p:ph idx="6" type="subTitle"/>
          </p:nvPr>
        </p:nvSpPr>
        <p:spPr>
          <a:xfrm>
            <a:off x="6199550" y="3589125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6" name="Google Shape;146;p19"/>
          <p:cNvSpPr txBox="1"/>
          <p:nvPr>
            <p:ph idx="7" type="title"/>
          </p:nvPr>
        </p:nvSpPr>
        <p:spPr>
          <a:xfrm>
            <a:off x="1006450" y="1614500"/>
            <a:ext cx="1938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19"/>
          <p:cNvSpPr txBox="1"/>
          <p:nvPr>
            <p:ph idx="8" type="subTitle"/>
          </p:nvPr>
        </p:nvSpPr>
        <p:spPr>
          <a:xfrm>
            <a:off x="1006450" y="1965125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19"/>
          <p:cNvSpPr txBox="1"/>
          <p:nvPr>
            <p:ph idx="9" type="title"/>
          </p:nvPr>
        </p:nvSpPr>
        <p:spPr>
          <a:xfrm>
            <a:off x="3603000" y="1614500"/>
            <a:ext cx="1938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13" type="subTitle"/>
          </p:nvPr>
        </p:nvSpPr>
        <p:spPr>
          <a:xfrm>
            <a:off x="3603000" y="1965125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14" type="title"/>
          </p:nvPr>
        </p:nvSpPr>
        <p:spPr>
          <a:xfrm>
            <a:off x="6199550" y="1614500"/>
            <a:ext cx="1938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19"/>
          <p:cNvSpPr txBox="1"/>
          <p:nvPr>
            <p:ph idx="15" type="subTitle"/>
          </p:nvPr>
        </p:nvSpPr>
        <p:spPr>
          <a:xfrm>
            <a:off x="6199550" y="1965125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19"/>
          <p:cNvSpPr/>
          <p:nvPr/>
        </p:nvSpPr>
        <p:spPr>
          <a:xfrm>
            <a:off x="0" y="4748000"/>
            <a:ext cx="7500600" cy="3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9"/>
          <p:cNvCxnSpPr/>
          <p:nvPr/>
        </p:nvCxnSpPr>
        <p:spPr>
          <a:xfrm rot="10800000">
            <a:off x="781225" y="4940300"/>
            <a:ext cx="6774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19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cxnSp>
        <p:nvCxnSpPr>
          <p:cNvPr id="155" name="Google Shape;155;p19"/>
          <p:cNvCxnSpPr/>
          <p:nvPr/>
        </p:nvCxnSpPr>
        <p:spPr>
          <a:xfrm rot="10800000">
            <a:off x="7496925" y="4940300"/>
            <a:ext cx="1095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1">
  <p:cSld name="CAPTION_ONLY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58" name="Google Shape;158;p20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0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0" y="1183975"/>
            <a:ext cx="4205400" cy="327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4938750" y="1183975"/>
            <a:ext cx="4205400" cy="327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4961200" y="-75"/>
            <a:ext cx="418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-75"/>
            <a:ext cx="45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303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1921688" y="1703819"/>
            <a:ext cx="3546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947031" y="3080756"/>
            <a:ext cx="24051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Four Columns 1">
  <p:cSld name="CAPTION_ONLY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64" name="Google Shape;164;p21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1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sp>
        <p:nvSpPr>
          <p:cNvPr id="166" name="Google Shape;166;p21"/>
          <p:cNvSpPr txBox="1"/>
          <p:nvPr>
            <p:ph idx="2" type="title"/>
          </p:nvPr>
        </p:nvSpPr>
        <p:spPr>
          <a:xfrm>
            <a:off x="5746088" y="1725825"/>
            <a:ext cx="2675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7" name="Google Shape;167;p21"/>
          <p:cNvSpPr txBox="1"/>
          <p:nvPr>
            <p:ph idx="1" type="subTitle"/>
          </p:nvPr>
        </p:nvSpPr>
        <p:spPr>
          <a:xfrm>
            <a:off x="5746087" y="2001025"/>
            <a:ext cx="2528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8" name="Google Shape;168;p21"/>
          <p:cNvSpPr txBox="1"/>
          <p:nvPr>
            <p:ph idx="3" type="title"/>
          </p:nvPr>
        </p:nvSpPr>
        <p:spPr>
          <a:xfrm>
            <a:off x="5746088" y="3347598"/>
            <a:ext cx="2675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9" name="Google Shape;169;p21"/>
          <p:cNvSpPr txBox="1"/>
          <p:nvPr>
            <p:ph idx="4" type="subTitle"/>
          </p:nvPr>
        </p:nvSpPr>
        <p:spPr>
          <a:xfrm>
            <a:off x="5746087" y="3622800"/>
            <a:ext cx="2528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0" name="Google Shape;170;p21"/>
          <p:cNvSpPr txBox="1"/>
          <p:nvPr>
            <p:ph idx="5" type="title"/>
          </p:nvPr>
        </p:nvSpPr>
        <p:spPr>
          <a:xfrm>
            <a:off x="722513" y="1725825"/>
            <a:ext cx="2675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1" name="Google Shape;171;p21"/>
          <p:cNvSpPr txBox="1"/>
          <p:nvPr>
            <p:ph idx="6" type="subTitle"/>
          </p:nvPr>
        </p:nvSpPr>
        <p:spPr>
          <a:xfrm>
            <a:off x="869137" y="2001025"/>
            <a:ext cx="2528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21"/>
          <p:cNvSpPr txBox="1"/>
          <p:nvPr>
            <p:ph idx="7" type="title"/>
          </p:nvPr>
        </p:nvSpPr>
        <p:spPr>
          <a:xfrm>
            <a:off x="722513" y="3347598"/>
            <a:ext cx="2675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3" name="Google Shape;173;p21"/>
          <p:cNvSpPr txBox="1"/>
          <p:nvPr>
            <p:ph idx="8" type="subTitle"/>
          </p:nvPr>
        </p:nvSpPr>
        <p:spPr>
          <a:xfrm>
            <a:off x="869137" y="3622800"/>
            <a:ext cx="2528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4" name="Google Shape;174;p21"/>
          <p:cNvSpPr/>
          <p:nvPr/>
        </p:nvSpPr>
        <p:spPr>
          <a:xfrm>
            <a:off x="3738600" y="1533525"/>
            <a:ext cx="1666800" cy="280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wo text">
  <p:cSld name="CAPTION_ONLY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/>
          <p:nvPr/>
        </p:nvSpPr>
        <p:spPr>
          <a:xfrm>
            <a:off x="-13950" y="2683850"/>
            <a:ext cx="3056700" cy="245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6490450" y="0"/>
            <a:ext cx="2653500" cy="28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2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79" name="Google Shape;179;p22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2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sp>
        <p:nvSpPr>
          <p:cNvPr id="181" name="Google Shape;181;p22"/>
          <p:cNvSpPr txBox="1"/>
          <p:nvPr>
            <p:ph idx="1" type="subTitle"/>
          </p:nvPr>
        </p:nvSpPr>
        <p:spPr>
          <a:xfrm>
            <a:off x="705225" y="1241225"/>
            <a:ext cx="2795100" cy="10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2" name="Google Shape;182;p22"/>
          <p:cNvSpPr txBox="1"/>
          <p:nvPr>
            <p:ph idx="2" type="subTitle"/>
          </p:nvPr>
        </p:nvSpPr>
        <p:spPr>
          <a:xfrm>
            <a:off x="5643600" y="3318500"/>
            <a:ext cx="2795100" cy="10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ullet Points">
  <p:cSld name="ONE_COLUMN_TEXT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5792550" y="0"/>
            <a:ext cx="3351600" cy="516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705225" y="1497050"/>
            <a:ext cx="4366800" cy="30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3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23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COVID-19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188" name="Google Shape;188;p23"/>
          <p:cNvCxnSpPr/>
          <p:nvPr/>
        </p:nvCxnSpPr>
        <p:spPr>
          <a:xfrm rot="10800000">
            <a:off x="5757525" y="4940300"/>
            <a:ext cx="2834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wo Columns  1">
  <p:cSld name="TITLE_ONLY_1_2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" name="Google Shape;191;p24"/>
          <p:cNvSpPr txBox="1"/>
          <p:nvPr>
            <p:ph idx="2" type="title"/>
          </p:nvPr>
        </p:nvSpPr>
        <p:spPr>
          <a:xfrm>
            <a:off x="1670763" y="3194675"/>
            <a:ext cx="2207400" cy="3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2" name="Google Shape;192;p24"/>
          <p:cNvSpPr txBox="1"/>
          <p:nvPr>
            <p:ph idx="1" type="subTitle"/>
          </p:nvPr>
        </p:nvSpPr>
        <p:spPr>
          <a:xfrm>
            <a:off x="1670763" y="3553150"/>
            <a:ext cx="22074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3" name="Google Shape;193;p24"/>
          <p:cNvSpPr/>
          <p:nvPr/>
        </p:nvSpPr>
        <p:spPr>
          <a:xfrm>
            <a:off x="0" y="4748000"/>
            <a:ext cx="7500600" cy="3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24"/>
          <p:cNvCxnSpPr/>
          <p:nvPr/>
        </p:nvCxnSpPr>
        <p:spPr>
          <a:xfrm rot="10800000">
            <a:off x="781225" y="4940300"/>
            <a:ext cx="6774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4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cxnSp>
        <p:nvCxnSpPr>
          <p:cNvPr id="196" name="Google Shape;196;p24"/>
          <p:cNvCxnSpPr/>
          <p:nvPr/>
        </p:nvCxnSpPr>
        <p:spPr>
          <a:xfrm rot="10800000">
            <a:off x="7496925" y="4940300"/>
            <a:ext cx="1095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4"/>
          <p:cNvSpPr txBox="1"/>
          <p:nvPr>
            <p:ph idx="3" type="title"/>
          </p:nvPr>
        </p:nvSpPr>
        <p:spPr>
          <a:xfrm>
            <a:off x="5265838" y="3194675"/>
            <a:ext cx="2207400" cy="3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8" name="Google Shape;198;p24"/>
          <p:cNvSpPr txBox="1"/>
          <p:nvPr>
            <p:ph idx="4" type="subTitle"/>
          </p:nvPr>
        </p:nvSpPr>
        <p:spPr>
          <a:xfrm>
            <a:off x="5265838" y="3553150"/>
            <a:ext cx="22074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 + Credits">
  <p:cSld name="ONE_COLUMN_TEXT_1_2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/>
          <p:nvPr/>
        </p:nvSpPr>
        <p:spPr>
          <a:xfrm flipH="1">
            <a:off x="275" y="0"/>
            <a:ext cx="5300400" cy="516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1" name="Google Shape;201;p25"/>
          <p:cNvSpPr txBox="1"/>
          <p:nvPr>
            <p:ph type="title"/>
          </p:nvPr>
        </p:nvSpPr>
        <p:spPr>
          <a:xfrm>
            <a:off x="705222" y="7615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705225" y="1517250"/>
            <a:ext cx="28080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25"/>
          <p:cNvSpPr txBox="1"/>
          <p:nvPr/>
        </p:nvSpPr>
        <p:spPr>
          <a:xfrm>
            <a:off x="705225" y="2839250"/>
            <a:ext cx="25749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Slidesgo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Flaticon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Freepik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ullet Points 1">
  <p:cSld name="ONE_COLUMN_TEXT_1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/>
          <p:nvPr/>
        </p:nvSpPr>
        <p:spPr>
          <a:xfrm>
            <a:off x="2207650" y="1307425"/>
            <a:ext cx="6936600" cy="38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2577375" y="1699975"/>
            <a:ext cx="4366800" cy="30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300">
                <a:solidFill>
                  <a:schemeClr val="lt1"/>
                </a:solidFill>
              </a:defRPr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 sz="1300">
                <a:solidFill>
                  <a:schemeClr val="lt1"/>
                </a:solidFill>
              </a:defRPr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 sz="1300">
                <a:solidFill>
                  <a:schemeClr val="lt1"/>
                </a:solidFill>
              </a:defRPr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300">
                <a:solidFill>
                  <a:schemeClr val="lt1"/>
                </a:solidFill>
              </a:defRPr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 sz="1300">
                <a:solidFill>
                  <a:schemeClr val="lt1"/>
                </a:solidFill>
              </a:defRPr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 sz="1300">
                <a:solidFill>
                  <a:schemeClr val="lt1"/>
                </a:solidFill>
              </a:defRPr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300">
                <a:solidFill>
                  <a:schemeClr val="lt1"/>
                </a:solidFill>
              </a:defRPr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 sz="1300">
                <a:solidFill>
                  <a:schemeClr val="lt1"/>
                </a:solidFill>
              </a:defRPr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300"/>
              <a:buChar char="■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26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wo Lists">
  <p:cSld name="TITLE_AND_TWO_COLUMNS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966675" y="1468475"/>
            <a:ext cx="3276600" cy="29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10" name="Google Shape;210;p27"/>
          <p:cNvSpPr txBox="1"/>
          <p:nvPr>
            <p:ph idx="2" type="body"/>
          </p:nvPr>
        </p:nvSpPr>
        <p:spPr>
          <a:xfrm>
            <a:off x="4900625" y="1468475"/>
            <a:ext cx="3276600" cy="29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11" name="Google Shape;211;p27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518550" y="2262750"/>
            <a:ext cx="8106900" cy="10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28"/>
          <p:cNvSpPr txBox="1"/>
          <p:nvPr>
            <p:ph idx="1" type="subTitle"/>
          </p:nvPr>
        </p:nvSpPr>
        <p:spPr>
          <a:xfrm>
            <a:off x="518550" y="2698950"/>
            <a:ext cx="81069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612" y="1367100"/>
            <a:ext cx="1916775" cy="6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/>
          <p:nvPr/>
        </p:nvSpPr>
        <p:spPr>
          <a:xfrm>
            <a:off x="1278900" y="3700900"/>
            <a:ext cx="6586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CAF9"/>
                </a:solidFill>
                <a:latin typeface="Google Sans"/>
                <a:ea typeface="Google Sans"/>
                <a:cs typeface="Google Sans"/>
                <a:sym typeface="Google Sans"/>
              </a:rPr>
              <a:t>Taipei ‧ Singapore ‧ Thailand ‧ Vietnam ‧ Japan ‧ Hong Kong</a:t>
            </a:r>
            <a:endParaRPr sz="1100">
              <a:solidFill>
                <a:srgbClr val="90CAF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7" name="Google Shape;21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buNone/>
              <a:defRPr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buNone/>
              <a:defRPr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buNone/>
              <a:defRPr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buNone/>
              <a:defRPr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buNone/>
              <a:defRPr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buNone/>
              <a:defRPr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buNone/>
              <a:defRPr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buNone/>
              <a:defRPr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2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629862" y="495300"/>
            <a:ext cx="7944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Google Sans"/>
              <a:buNone/>
              <a:defRPr i="0" sz="33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•"/>
              <a:defRPr i="0" sz="15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oogle Sans"/>
              <a:buChar char="•"/>
              <a:defRPr i="0" sz="14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oogle Sans"/>
              <a:buChar char="•"/>
              <a:defRPr i="0" sz="14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oogle Sans"/>
              <a:buChar char="•"/>
              <a:defRPr i="0" sz="14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oogle Sans"/>
              <a:buChar char="•"/>
              <a:defRPr i="0" sz="14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oogle Sans"/>
              <a:buChar char="•"/>
              <a:defRPr i="0" sz="14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Google Sans"/>
              <a:buChar char="•"/>
              <a:defRPr i="0" sz="14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22" name="Google Shape;22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buNone/>
              <a:defRPr sz="13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buNone/>
              <a:defRPr sz="13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buNone/>
              <a:defRPr sz="13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buNone/>
              <a:defRPr sz="13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buNone/>
              <a:defRPr sz="13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buNone/>
              <a:defRPr sz="13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buNone/>
              <a:defRPr sz="13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buNone/>
              <a:defRPr sz="13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05225" y="1166075"/>
            <a:ext cx="7138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 Slide">
  <p:cSld name="Intro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687600" y="2101200"/>
            <a:ext cx="77322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25" name="Google Shape;22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buNone/>
              <a:defRPr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buNone/>
              <a:defRPr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buNone/>
              <a:defRPr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buNone/>
              <a:defRPr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buNone/>
              <a:defRPr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buNone/>
              <a:defRPr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buNone/>
              <a:defRPr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buNone/>
              <a:defRPr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or.fr">
  <p:cSld name="Slidor.f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body"/>
          </p:nvPr>
        </p:nvSpPr>
        <p:spPr>
          <a:xfrm>
            <a:off x="1228050" y="1958550"/>
            <a:ext cx="2817600" cy="24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5098350" y="1958550"/>
            <a:ext cx="2817600" cy="24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/>
          <p:nvPr/>
        </p:nvSpPr>
        <p:spPr>
          <a:xfrm>
            <a:off x="0" y="4748000"/>
            <a:ext cx="7500600" cy="3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cxnSp>
        <p:nvCxnSpPr>
          <p:cNvPr id="28" name="Google Shape;28;p5"/>
          <p:cNvCxnSpPr/>
          <p:nvPr/>
        </p:nvCxnSpPr>
        <p:spPr>
          <a:xfrm rot="10800000">
            <a:off x="781225" y="4940300"/>
            <a:ext cx="6774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" name="Google Shape;29;p5"/>
          <p:cNvCxnSpPr/>
          <p:nvPr/>
        </p:nvCxnSpPr>
        <p:spPr>
          <a:xfrm rot="10800000">
            <a:off x="7496925" y="4940300"/>
            <a:ext cx="1095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5"/>
          <p:cNvSpPr txBox="1"/>
          <p:nvPr>
            <p:ph idx="3" type="title"/>
          </p:nvPr>
        </p:nvSpPr>
        <p:spPr>
          <a:xfrm>
            <a:off x="1228048" y="1163688"/>
            <a:ext cx="2506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1" name="Google Shape;31;p5"/>
          <p:cNvSpPr txBox="1"/>
          <p:nvPr>
            <p:ph idx="4" type="title"/>
          </p:nvPr>
        </p:nvSpPr>
        <p:spPr>
          <a:xfrm>
            <a:off x="5098348" y="1163675"/>
            <a:ext cx="2506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/>
          <p:nvPr/>
        </p:nvSpPr>
        <p:spPr>
          <a:xfrm>
            <a:off x="0" y="4748000"/>
            <a:ext cx="7500600" cy="3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" name="Google Shape;35;p6"/>
          <p:cNvCxnSpPr/>
          <p:nvPr/>
        </p:nvCxnSpPr>
        <p:spPr>
          <a:xfrm rot="10800000">
            <a:off x="781225" y="4940300"/>
            <a:ext cx="6774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Google Shape;36;p6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cxnSp>
        <p:nvCxnSpPr>
          <p:cNvPr id="37" name="Google Shape;37;p6"/>
          <p:cNvCxnSpPr/>
          <p:nvPr/>
        </p:nvCxnSpPr>
        <p:spPr>
          <a:xfrm rot="10800000">
            <a:off x="7496925" y="4940300"/>
            <a:ext cx="1095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5284325" y="9901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5284325" y="1824150"/>
            <a:ext cx="2808000" cy="20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7"/>
          <p:cNvSpPr/>
          <p:nvPr/>
        </p:nvSpPr>
        <p:spPr>
          <a:xfrm>
            <a:off x="-13825" y="-13825"/>
            <a:ext cx="4535700" cy="386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7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" name="Google Shape;43;p7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8"/>
          <p:cNvGrpSpPr/>
          <p:nvPr/>
        </p:nvGrpSpPr>
        <p:grpSpPr>
          <a:xfrm>
            <a:off x="0" y="0"/>
            <a:ext cx="9144000" cy="5143475"/>
            <a:chOff x="0" y="0"/>
            <a:chExt cx="9144000" cy="5143475"/>
          </a:xfrm>
        </p:grpSpPr>
        <p:grpSp>
          <p:nvGrpSpPr>
            <p:cNvPr id="46" name="Google Shape;46;p8"/>
            <p:cNvGrpSpPr/>
            <p:nvPr/>
          </p:nvGrpSpPr>
          <p:grpSpPr>
            <a:xfrm>
              <a:off x="0" y="0"/>
              <a:ext cx="9144000" cy="5143475"/>
              <a:chOff x="0" y="0"/>
              <a:chExt cx="9144000" cy="5143475"/>
            </a:xfrm>
          </p:grpSpPr>
          <p:sp>
            <p:nvSpPr>
              <p:cNvPr id="47" name="Google Shape;47;p8"/>
              <p:cNvSpPr/>
              <p:nvPr/>
            </p:nvSpPr>
            <p:spPr>
              <a:xfrm>
                <a:off x="0" y="4748000"/>
                <a:ext cx="9144000" cy="395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8"/>
              <p:cNvSpPr/>
              <p:nvPr/>
            </p:nvSpPr>
            <p:spPr>
              <a:xfrm>
                <a:off x="0" y="0"/>
                <a:ext cx="9144000" cy="395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8"/>
              <p:cNvSpPr/>
              <p:nvPr/>
            </p:nvSpPr>
            <p:spPr>
              <a:xfrm rot="5400000">
                <a:off x="-2215050" y="2533025"/>
                <a:ext cx="4825500" cy="395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8"/>
              <p:cNvSpPr/>
              <p:nvPr/>
            </p:nvSpPr>
            <p:spPr>
              <a:xfrm rot="5400000">
                <a:off x="6533550" y="2533025"/>
                <a:ext cx="4825500" cy="395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" name="Google Shape;51;p8"/>
            <p:cNvSpPr/>
            <p:nvPr/>
          </p:nvSpPr>
          <p:spPr>
            <a:xfrm>
              <a:off x="1490850" y="3577150"/>
              <a:ext cx="6162300" cy="128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8"/>
          <p:cNvSpPr txBox="1"/>
          <p:nvPr>
            <p:ph type="title"/>
          </p:nvPr>
        </p:nvSpPr>
        <p:spPr>
          <a:xfrm>
            <a:off x="1651650" y="3722750"/>
            <a:ext cx="5840700" cy="10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" type="subTitle"/>
          </p:nvPr>
        </p:nvSpPr>
        <p:spPr>
          <a:xfrm>
            <a:off x="705225" y="1135125"/>
            <a:ext cx="2588100" cy="27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9"/>
          <p:cNvSpPr/>
          <p:nvPr/>
        </p:nvSpPr>
        <p:spPr>
          <a:xfrm>
            <a:off x="4243400" y="625525"/>
            <a:ext cx="4900500" cy="450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698575" y="3174475"/>
            <a:ext cx="3559500" cy="14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58" name="Google Shape;58;p9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9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COVID-19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60" name="Google Shape;60;p9"/>
          <p:cNvCxnSpPr/>
          <p:nvPr/>
        </p:nvCxnSpPr>
        <p:spPr>
          <a:xfrm rot="10800000">
            <a:off x="4248225" y="4940300"/>
            <a:ext cx="4344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3" name="Google Shape;63;p10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0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/>
          <p:nvPr/>
        </p:nvSpPr>
        <p:spPr>
          <a:xfrm>
            <a:off x="-55300" y="1731750"/>
            <a:ext cx="5081400" cy="16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 txBox="1"/>
          <p:nvPr>
            <p:ph type="ctrTitle"/>
          </p:nvPr>
        </p:nvSpPr>
        <p:spPr>
          <a:xfrm>
            <a:off x="888325" y="2056650"/>
            <a:ext cx="4878000" cy="10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Session-based  </a:t>
            </a:r>
            <a:endParaRPr sz="2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Recommendation with Graph Neural Networks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234" name="Google Shape;234;p33"/>
          <p:cNvSpPr txBox="1"/>
          <p:nvPr>
            <p:ph idx="1" type="subTitle"/>
          </p:nvPr>
        </p:nvSpPr>
        <p:spPr>
          <a:xfrm>
            <a:off x="888325" y="4399261"/>
            <a:ext cx="34308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GNN Study Group - Irene</a:t>
            </a:r>
            <a:endParaRPr/>
          </a:p>
        </p:txBody>
      </p:sp>
      <p:cxnSp>
        <p:nvCxnSpPr>
          <p:cNvPr id="235" name="Google Shape;235;p33"/>
          <p:cNvCxnSpPr/>
          <p:nvPr/>
        </p:nvCxnSpPr>
        <p:spPr>
          <a:xfrm rot="10800000">
            <a:off x="981700" y="4940300"/>
            <a:ext cx="5530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33"/>
          <p:cNvCxnSpPr/>
          <p:nvPr/>
        </p:nvCxnSpPr>
        <p:spPr>
          <a:xfrm rot="10800000">
            <a:off x="4697175" y="203225"/>
            <a:ext cx="4203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33"/>
          <p:cNvCxnSpPr/>
          <p:nvPr/>
        </p:nvCxnSpPr>
        <p:spPr>
          <a:xfrm rot="10800000">
            <a:off x="4355425" y="203200"/>
            <a:ext cx="2979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8" name="Google Shape;238;p33"/>
          <p:cNvPicPr preferRelativeResize="0"/>
          <p:nvPr/>
        </p:nvPicPr>
        <p:blipFill rotWithShape="1">
          <a:blip r:embed="rId3">
            <a:alphaModFix/>
          </a:blip>
          <a:srcRect b="5495" l="6664" r="6220" t="4858"/>
          <a:stretch/>
        </p:blipFill>
        <p:spPr>
          <a:xfrm>
            <a:off x="47001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2"/>
          <p:cNvSpPr txBox="1"/>
          <p:nvPr>
            <p:ph type="ctrTitle"/>
          </p:nvPr>
        </p:nvSpPr>
        <p:spPr>
          <a:xfrm>
            <a:off x="888325" y="2056650"/>
            <a:ext cx="4878000" cy="10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你需要先知道的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演算法知識</a:t>
            </a:r>
            <a:endParaRPr/>
          </a:p>
        </p:txBody>
      </p:sp>
      <p:sp>
        <p:nvSpPr>
          <p:cNvPr id="532" name="Google Shape;532;p42"/>
          <p:cNvSpPr txBox="1"/>
          <p:nvPr>
            <p:ph idx="1" type="subTitle"/>
          </p:nvPr>
        </p:nvSpPr>
        <p:spPr>
          <a:xfrm>
            <a:off x="888325" y="4399261"/>
            <a:ext cx="34308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/>
          <p:nvPr>
            <p:ph idx="1" type="body"/>
          </p:nvPr>
        </p:nvSpPr>
        <p:spPr>
          <a:xfrm>
            <a:off x="629862" y="495300"/>
            <a:ext cx="7944900" cy="5262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lang="en"/>
              <a:t>RNN</a:t>
            </a:r>
            <a:endParaRPr/>
          </a:p>
        </p:txBody>
      </p:sp>
      <p:pic>
        <p:nvPicPr>
          <p:cNvPr id="538" name="Google Shape;5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6800"/>
            <a:ext cx="8839203" cy="2322496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3"/>
          <p:cNvSpPr txBox="1"/>
          <p:nvPr/>
        </p:nvSpPr>
        <p:spPr>
          <a:xfrm>
            <a:off x="2585750" y="4154175"/>
            <a:ext cx="46026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X：每個時間點的數據 (input)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：hidden state (output)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A：RNN Unit (Model)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/>
          <p:nvPr>
            <p:ph idx="1" type="body"/>
          </p:nvPr>
        </p:nvSpPr>
        <p:spPr>
          <a:xfrm>
            <a:off x="629862" y="495300"/>
            <a:ext cx="7944900" cy="5262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lang="en"/>
              <a:t>LSTM</a:t>
            </a:r>
            <a:endParaRPr/>
          </a:p>
        </p:txBody>
      </p:sp>
      <p:pic>
        <p:nvPicPr>
          <p:cNvPr id="545" name="Google Shape;5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50" y="1118875"/>
            <a:ext cx="7898089" cy="38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4"/>
          <p:cNvSpPr txBox="1"/>
          <p:nvPr/>
        </p:nvSpPr>
        <p:spPr>
          <a:xfrm>
            <a:off x="3832650" y="349250"/>
            <a:ext cx="48960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兩個 input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A多了三個Gated:input,output,forget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X, ht-1 ,Bias 會copy 4次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7" name="Google Shape;547;p44"/>
          <p:cNvSpPr txBox="1"/>
          <p:nvPr/>
        </p:nvSpPr>
        <p:spPr>
          <a:xfrm>
            <a:off x="1829625" y="2274125"/>
            <a:ext cx="286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Cell state(為了處理長期記憶)</a:t>
            </a:r>
            <a:endParaRPr sz="11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8" name="Google Shape;548;p44"/>
          <p:cNvSpPr txBox="1"/>
          <p:nvPr/>
        </p:nvSpPr>
        <p:spPr>
          <a:xfrm>
            <a:off x="1776000" y="3371375"/>
            <a:ext cx="286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跟原本 RNN 一樣的hidden state</a:t>
            </a:r>
            <a:endParaRPr sz="11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5"/>
          <p:cNvSpPr txBox="1"/>
          <p:nvPr>
            <p:ph idx="1" type="body"/>
          </p:nvPr>
        </p:nvSpPr>
        <p:spPr>
          <a:xfrm>
            <a:off x="629862" y="495300"/>
            <a:ext cx="7944900" cy="5262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lang="en"/>
              <a:t>GRU</a:t>
            </a:r>
            <a:endParaRPr/>
          </a:p>
        </p:txBody>
      </p:sp>
      <p:pic>
        <p:nvPicPr>
          <p:cNvPr id="554" name="Google Shape;5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00" y="1117050"/>
            <a:ext cx="7634400" cy="38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5"/>
          <p:cNvSpPr txBox="1"/>
          <p:nvPr/>
        </p:nvSpPr>
        <p:spPr>
          <a:xfrm>
            <a:off x="6589500" y="945600"/>
            <a:ext cx="2607300" cy="16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優勢：減少計算量但效果跟LSTM 一樣好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6" name="Google Shape;556;p45"/>
          <p:cNvSpPr txBox="1"/>
          <p:nvPr/>
        </p:nvSpPr>
        <p:spPr>
          <a:xfrm>
            <a:off x="3307325" y="2214050"/>
            <a:ext cx="7671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Reset  gate</a:t>
            </a:r>
            <a:endParaRPr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7" name="Google Shape;557;p45"/>
          <p:cNvSpPr txBox="1"/>
          <p:nvPr/>
        </p:nvSpPr>
        <p:spPr>
          <a:xfrm>
            <a:off x="4550575" y="2287650"/>
            <a:ext cx="8484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update</a:t>
            </a:r>
            <a:r>
              <a:rPr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 gate</a:t>
            </a:r>
            <a:endParaRPr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8" name="Google Shape;558;p45"/>
          <p:cNvSpPr txBox="1"/>
          <p:nvPr/>
        </p:nvSpPr>
        <p:spPr>
          <a:xfrm>
            <a:off x="6468725" y="2757175"/>
            <a:ext cx="25434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Input+forget -&gt;Reset Gate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Input+output -&gt;Update Gate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6"/>
          <p:cNvSpPr txBox="1"/>
          <p:nvPr>
            <p:ph idx="1" type="body"/>
          </p:nvPr>
        </p:nvSpPr>
        <p:spPr>
          <a:xfrm>
            <a:off x="629862" y="495300"/>
            <a:ext cx="7944900" cy="5262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lang="en"/>
              <a:t>RNN &amp; LSTM &amp; GRU</a:t>
            </a:r>
            <a:endParaRPr/>
          </a:p>
        </p:txBody>
      </p:sp>
      <p:graphicFrame>
        <p:nvGraphicFramePr>
          <p:cNvPr id="564" name="Google Shape;564;p46"/>
          <p:cNvGraphicFramePr/>
          <p:nvPr/>
        </p:nvGraphicFramePr>
        <p:xfrm>
          <a:off x="952500" y="146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{A0D061EB-F039-4DCA-92E2-8D62EAC6E6CF}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RNN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LSTM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GRU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優勢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時間序列NN的基礎，但會隨著時間傳遞愈遠的資料會愈容易被淡忘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加入長期記憶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效能優化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Gate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Forget/Input/Output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Reset/Update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所以少了一個Gate、減少計算量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Reset : input + output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Update : input + output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傳遞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Hidden State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Cell State (</a:t>
                      </a:r>
                      <a:r>
                        <a:rPr lang="en" sz="1200"/>
                        <a:t>長期記憶處理</a:t>
                      </a:r>
                      <a:r>
                        <a:rPr lang="en" sz="1200"/>
                        <a:t>)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Hidden State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Hidden State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7"/>
          <p:cNvSpPr txBox="1"/>
          <p:nvPr>
            <p:ph idx="1" type="body"/>
          </p:nvPr>
        </p:nvSpPr>
        <p:spPr>
          <a:xfrm>
            <a:off x="629862" y="495300"/>
            <a:ext cx="7944900" cy="5262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lang="en"/>
              <a:t>GNN &amp; GGNN</a:t>
            </a:r>
            <a:endParaRPr/>
          </a:p>
        </p:txBody>
      </p:sp>
      <p:graphicFrame>
        <p:nvGraphicFramePr>
          <p:cNvPr id="570" name="Google Shape;570;p47"/>
          <p:cNvGraphicFramePr/>
          <p:nvPr/>
        </p:nvGraphicFramePr>
        <p:xfrm>
          <a:off x="717950" y="146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{A0D061EB-F039-4DCA-92E2-8D62EAC6E6CF}</a:tableStyleId>
              </a:tblPr>
              <a:tblGrid>
                <a:gridCol w="1209925"/>
                <a:gridCol w="2884250"/>
                <a:gridCol w="3959000"/>
              </a:tblGrid>
              <a:tr h="33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GNN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提出於 [Scarselli et al. 2009]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GGNN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[Li et al. 2016]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1114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加</a:t>
                      </a:r>
                      <a:r>
                        <a:rPr lang="en" sz="1200"/>
                        <a:t>入GRU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marR="38100" rtl="0" algn="l">
                        <a:lnSpc>
                          <a:spcPct val="13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</a:rPr>
                        <a:t>GGNN : 今天天氣真好-&gt; 今天天氣真好-&gt;今天天氣真好</a:t>
                      </a:r>
                      <a:endParaRPr sz="1200">
                        <a:solidFill>
                          <a:srgbClr val="222222"/>
                        </a:solidFill>
                      </a:endParaRPr>
                    </a:p>
                    <a:p>
                      <a:pPr indent="0" lvl="0" marL="0" marR="38100" rtl="0" algn="l">
                        <a:lnSpc>
                          <a:spcPct val="13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</a:rPr>
                        <a:t>RNN：今-&gt;天-&gt;天-&gt;氣-&gt;真-&gt;好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109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iteration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38100" rtl="0" algn="l">
                        <a:lnSpc>
                          <a:spcPct val="13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</a:rPr>
                        <a:t>通過 Almeida-Pineda 算法訓練模型 </a:t>
                      </a:r>
                      <a:endParaRPr sz="1200">
                        <a:solidFill>
                          <a:srgbClr val="222222"/>
                        </a:solidFill>
                      </a:endParaRPr>
                    </a:p>
                    <a:p>
                      <a:pPr indent="0" lvl="0" marL="0" marR="38100" rtl="0" algn="l">
                        <a:lnSpc>
                          <a:spcPct val="13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</a:rPr>
                        <a:t>(到一個門檻才更新梯度)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38100" rtl="0" algn="l">
                        <a:lnSpc>
                          <a:spcPct val="13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</a:rPr>
                        <a:t>通過 BPTT 計算梯度 (每次更新)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82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輸出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Node embedding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8"/>
          <p:cNvSpPr txBox="1"/>
          <p:nvPr>
            <p:ph type="ctrTitle"/>
          </p:nvPr>
        </p:nvSpPr>
        <p:spPr>
          <a:xfrm>
            <a:off x="888325" y="2056650"/>
            <a:ext cx="4878000" cy="10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論文提出的模型</a:t>
            </a:r>
            <a:endParaRPr/>
          </a:p>
        </p:txBody>
      </p:sp>
      <p:sp>
        <p:nvSpPr>
          <p:cNvPr id="576" name="Google Shape;576;p48"/>
          <p:cNvSpPr txBox="1"/>
          <p:nvPr>
            <p:ph idx="1" type="subTitle"/>
          </p:nvPr>
        </p:nvSpPr>
        <p:spPr>
          <a:xfrm>
            <a:off x="888325" y="4399261"/>
            <a:ext cx="34308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9"/>
          <p:cNvSpPr/>
          <p:nvPr/>
        </p:nvSpPr>
        <p:spPr>
          <a:xfrm>
            <a:off x="5907500" y="1355500"/>
            <a:ext cx="3026400" cy="2337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9"/>
          <p:cNvSpPr txBox="1"/>
          <p:nvPr>
            <p:ph idx="1" type="body"/>
          </p:nvPr>
        </p:nvSpPr>
        <p:spPr>
          <a:xfrm>
            <a:off x="629862" y="266700"/>
            <a:ext cx="7944900" cy="5262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800"/>
              <a:t>白話文解釋論文提出的模型</a:t>
            </a:r>
            <a:endParaRPr/>
          </a:p>
        </p:txBody>
      </p:sp>
      <p:sp>
        <p:nvSpPr>
          <p:cNvPr id="583" name="Google Shape;583;p49"/>
          <p:cNvSpPr/>
          <p:nvPr/>
        </p:nvSpPr>
        <p:spPr>
          <a:xfrm>
            <a:off x="248850" y="814025"/>
            <a:ext cx="2379000" cy="333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1. </a:t>
            </a:r>
            <a:r>
              <a:rPr lang="en" sz="1200">
                <a:solidFill>
                  <a:srgbClr val="FFFFFF"/>
                </a:solidFill>
              </a:rPr>
              <a:t>建立多個 </a:t>
            </a:r>
            <a:r>
              <a:rPr lang="en" sz="1200">
                <a:solidFill>
                  <a:srgbClr val="FFFFFF"/>
                </a:solidFill>
              </a:rPr>
              <a:t>Session Graph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584" name="Google Shape;584;p49"/>
          <p:cNvSpPr/>
          <p:nvPr/>
        </p:nvSpPr>
        <p:spPr>
          <a:xfrm>
            <a:off x="286425" y="2915350"/>
            <a:ext cx="994500" cy="837900"/>
          </a:xfrm>
          <a:prstGeom prst="flowChartConnector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9"/>
          <p:cNvSpPr txBox="1"/>
          <p:nvPr/>
        </p:nvSpPr>
        <p:spPr>
          <a:xfrm>
            <a:off x="264825" y="2991550"/>
            <a:ext cx="994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其他session graph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49"/>
          <p:cNvSpPr/>
          <p:nvPr/>
        </p:nvSpPr>
        <p:spPr>
          <a:xfrm>
            <a:off x="2869075" y="814025"/>
            <a:ext cx="2825400" cy="333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2. 利用 GGNN 做出每個品項的 vector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587" name="Google Shape;5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477" y="1386553"/>
            <a:ext cx="521975" cy="47866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9"/>
          <p:cNvSpPr txBox="1"/>
          <p:nvPr/>
        </p:nvSpPr>
        <p:spPr>
          <a:xfrm>
            <a:off x="3552075" y="1486700"/>
            <a:ext cx="22380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{f1, f2, f3, f4, f5, f6……….}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89" name="Google Shape;5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6353" y="1929490"/>
            <a:ext cx="437088" cy="496772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9"/>
          <p:cNvSpPr txBox="1"/>
          <p:nvPr/>
        </p:nvSpPr>
        <p:spPr>
          <a:xfrm>
            <a:off x="3578550" y="1980100"/>
            <a:ext cx="22380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{f1, f2, f3, f4, f5, f6……….}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1" name="Google Shape;591;p49"/>
          <p:cNvSpPr/>
          <p:nvPr/>
        </p:nvSpPr>
        <p:spPr>
          <a:xfrm>
            <a:off x="5893275" y="814025"/>
            <a:ext cx="3118800" cy="4134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3</a:t>
            </a:r>
            <a:r>
              <a:rPr lang="en" sz="1200">
                <a:solidFill>
                  <a:srgbClr val="FFFFFF"/>
                </a:solidFill>
              </a:rPr>
              <a:t>. </a:t>
            </a:r>
            <a:r>
              <a:rPr lang="en" sz="1200">
                <a:solidFill>
                  <a:srgbClr val="FFFFFF"/>
                </a:solidFill>
              </a:rPr>
              <a:t>充分考慮 Global 和 Local 的興趣表達 Session Vector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592" name="Google Shape;5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9664" y="2210749"/>
            <a:ext cx="521974" cy="49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7578" y="2286940"/>
            <a:ext cx="437088" cy="49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4676" y="2265692"/>
            <a:ext cx="437100" cy="400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7750" y="3091825"/>
            <a:ext cx="405900" cy="436011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9"/>
          <p:cNvSpPr txBox="1"/>
          <p:nvPr/>
        </p:nvSpPr>
        <p:spPr>
          <a:xfrm>
            <a:off x="5893275" y="1445925"/>
            <a:ext cx="3118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Global 興趣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7" name="Google Shape;597;p49"/>
          <p:cNvSpPr txBox="1"/>
          <p:nvPr/>
        </p:nvSpPr>
        <p:spPr>
          <a:xfrm>
            <a:off x="5893275" y="2845925"/>
            <a:ext cx="3118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Local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興趣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8" name="Google Shape;598;p49"/>
          <p:cNvSpPr txBox="1"/>
          <p:nvPr/>
        </p:nvSpPr>
        <p:spPr>
          <a:xfrm>
            <a:off x="2937900" y="2605850"/>
            <a:ext cx="27759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Node Embedding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9" name="Google Shape;599;p49"/>
          <p:cNvSpPr txBox="1"/>
          <p:nvPr/>
        </p:nvSpPr>
        <p:spPr>
          <a:xfrm>
            <a:off x="6128850" y="3733475"/>
            <a:ext cx="27759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Session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Embedding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0" name="Google Shape;600;p49"/>
          <p:cNvSpPr/>
          <p:nvPr/>
        </p:nvSpPr>
        <p:spPr>
          <a:xfrm>
            <a:off x="106500" y="4046475"/>
            <a:ext cx="9037500" cy="2628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4</a:t>
            </a:r>
            <a:r>
              <a:rPr lang="en" sz="1200">
                <a:solidFill>
                  <a:srgbClr val="FFFFFF"/>
                </a:solidFill>
              </a:rPr>
              <a:t>. </a:t>
            </a:r>
            <a:r>
              <a:rPr lang="en" sz="1200">
                <a:solidFill>
                  <a:srgbClr val="FFFFFF"/>
                </a:solidFill>
              </a:rPr>
              <a:t>生成推薦結果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01" name="Google Shape;601;p49"/>
          <p:cNvSpPr/>
          <p:nvPr/>
        </p:nvSpPr>
        <p:spPr>
          <a:xfrm>
            <a:off x="5614700" y="1709938"/>
            <a:ext cx="405900" cy="41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9"/>
          <p:cNvSpPr/>
          <p:nvPr/>
        </p:nvSpPr>
        <p:spPr>
          <a:xfrm rot="7505974">
            <a:off x="5823153" y="3602870"/>
            <a:ext cx="405914" cy="41323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9"/>
          <p:cNvSpPr txBox="1"/>
          <p:nvPr/>
        </p:nvSpPr>
        <p:spPr>
          <a:xfrm>
            <a:off x="1088025" y="4567875"/>
            <a:ext cx="74340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Session Embedding 和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所有 Session 涵蓋的品項相乘，計算得分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得分愈高的品項就會被推薦到該 Session</a:t>
            </a:r>
            <a:endParaRPr b="1">
              <a:highlight>
                <a:srgbClr val="FFFF0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4" name="Google Shape;604;p49"/>
          <p:cNvPicPr preferRelativeResize="0"/>
          <p:nvPr/>
        </p:nvPicPr>
        <p:blipFill rotWithShape="1">
          <a:blip r:embed="rId7">
            <a:alphaModFix/>
          </a:blip>
          <a:srcRect b="0" l="5094" r="4570" t="0"/>
          <a:stretch/>
        </p:blipFill>
        <p:spPr>
          <a:xfrm>
            <a:off x="14875" y="1199507"/>
            <a:ext cx="2825401" cy="162784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9"/>
          <p:cNvSpPr/>
          <p:nvPr/>
        </p:nvSpPr>
        <p:spPr>
          <a:xfrm>
            <a:off x="2627850" y="1694725"/>
            <a:ext cx="288000" cy="41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6" name="Google Shape;606;p49"/>
          <p:cNvCxnSpPr>
            <a:stCxn id="592" idx="3"/>
          </p:cNvCxnSpPr>
          <p:nvPr/>
        </p:nvCxnSpPr>
        <p:spPr>
          <a:xfrm>
            <a:off x="7611638" y="2459135"/>
            <a:ext cx="416700" cy="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p49"/>
          <p:cNvCxnSpPr>
            <a:endCxn id="592" idx="1"/>
          </p:cNvCxnSpPr>
          <p:nvPr/>
        </p:nvCxnSpPr>
        <p:spPr>
          <a:xfrm flipH="1" rot="10800000">
            <a:off x="6804664" y="2459135"/>
            <a:ext cx="285000" cy="6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8" name="Google Shape;608;p49"/>
          <p:cNvCxnSpPr/>
          <p:nvPr/>
        </p:nvCxnSpPr>
        <p:spPr>
          <a:xfrm flipH="1" rot="10800000">
            <a:off x="7355700" y="2108885"/>
            <a:ext cx="58800" cy="2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9" name="Google Shape;609;p49"/>
          <p:cNvCxnSpPr/>
          <p:nvPr/>
        </p:nvCxnSpPr>
        <p:spPr>
          <a:xfrm rot="10800000">
            <a:off x="7619650" y="2615100"/>
            <a:ext cx="3978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0" name="Google Shape;61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7750" y="1694937"/>
            <a:ext cx="405900" cy="436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0"/>
          <p:cNvSpPr txBox="1"/>
          <p:nvPr>
            <p:ph idx="1" type="body"/>
          </p:nvPr>
        </p:nvSpPr>
        <p:spPr>
          <a:xfrm>
            <a:off x="629862" y="495300"/>
            <a:ext cx="7944900" cy="5262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800"/>
              <a:t>論文提出的模型</a:t>
            </a:r>
            <a:endParaRPr/>
          </a:p>
        </p:txBody>
      </p:sp>
      <p:pic>
        <p:nvPicPr>
          <p:cNvPr id="616" name="Google Shape;6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0050"/>
            <a:ext cx="8839203" cy="2404119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0"/>
          <p:cNvSpPr txBox="1"/>
          <p:nvPr/>
        </p:nvSpPr>
        <p:spPr>
          <a:xfrm>
            <a:off x="802175" y="3821225"/>
            <a:ext cx="75942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Step1.   Constructing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Session Graph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Step2.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Item Embedding Learning by GGNN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Step3.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Session Embedding (hybrid Embedding：Local Preference &amp; Global Interest 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Step4.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生成推薦結果 </a:t>
            </a:r>
            <a:endParaRPr/>
          </a:p>
        </p:txBody>
      </p:sp>
      <p:sp>
        <p:nvSpPr>
          <p:cNvPr id="618" name="Google Shape;618;p50"/>
          <p:cNvSpPr/>
          <p:nvPr/>
        </p:nvSpPr>
        <p:spPr>
          <a:xfrm>
            <a:off x="2062175" y="980675"/>
            <a:ext cx="424500" cy="32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9" name="Google Shape;619;p50"/>
          <p:cNvSpPr/>
          <p:nvPr/>
        </p:nvSpPr>
        <p:spPr>
          <a:xfrm>
            <a:off x="3016400" y="980675"/>
            <a:ext cx="424500" cy="32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0" name="Google Shape;620;p50"/>
          <p:cNvSpPr/>
          <p:nvPr/>
        </p:nvSpPr>
        <p:spPr>
          <a:xfrm>
            <a:off x="4629250" y="980675"/>
            <a:ext cx="424500" cy="32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1" name="Google Shape;621;p50"/>
          <p:cNvSpPr/>
          <p:nvPr/>
        </p:nvSpPr>
        <p:spPr>
          <a:xfrm>
            <a:off x="7705525" y="980675"/>
            <a:ext cx="424500" cy="32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1"/>
          <p:cNvSpPr txBox="1"/>
          <p:nvPr>
            <p:ph idx="1" type="body"/>
          </p:nvPr>
        </p:nvSpPr>
        <p:spPr>
          <a:xfrm>
            <a:off x="629862" y="495300"/>
            <a:ext cx="7944900" cy="5262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Step 1 ：Constructing Session Graph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7" name="Google Shape;62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700" y="3987285"/>
            <a:ext cx="1321314" cy="98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824" y="3169224"/>
            <a:ext cx="1106435" cy="98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6574" y="3354165"/>
            <a:ext cx="1027353" cy="74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2128" y="1188633"/>
            <a:ext cx="1106446" cy="933584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51"/>
          <p:cNvSpPr/>
          <p:nvPr/>
        </p:nvSpPr>
        <p:spPr>
          <a:xfrm>
            <a:off x="2439225" y="3461075"/>
            <a:ext cx="646500" cy="52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2" name="Google Shape;632;p51"/>
          <p:cNvSpPr/>
          <p:nvPr/>
        </p:nvSpPr>
        <p:spPr>
          <a:xfrm>
            <a:off x="4072100" y="3461075"/>
            <a:ext cx="646500" cy="52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3" name="Google Shape;633;p51"/>
          <p:cNvSpPr/>
          <p:nvPr/>
        </p:nvSpPr>
        <p:spPr>
          <a:xfrm>
            <a:off x="5796100" y="3461075"/>
            <a:ext cx="646500" cy="52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4" name="Google Shape;634;p51"/>
          <p:cNvSpPr/>
          <p:nvPr/>
        </p:nvSpPr>
        <p:spPr>
          <a:xfrm>
            <a:off x="4072100" y="2178425"/>
            <a:ext cx="646500" cy="52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5" name="Google Shape;635;p51"/>
          <p:cNvSpPr/>
          <p:nvPr/>
        </p:nvSpPr>
        <p:spPr>
          <a:xfrm>
            <a:off x="3264700" y="3689800"/>
            <a:ext cx="618000" cy="12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1"/>
          <p:cNvSpPr/>
          <p:nvPr/>
        </p:nvSpPr>
        <p:spPr>
          <a:xfrm>
            <a:off x="4941100" y="3613600"/>
            <a:ext cx="618000" cy="12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1"/>
          <p:cNvSpPr/>
          <p:nvPr/>
        </p:nvSpPr>
        <p:spPr>
          <a:xfrm rot="-5405006">
            <a:off x="4102848" y="3003903"/>
            <a:ext cx="618001" cy="12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1"/>
          <p:cNvSpPr/>
          <p:nvPr/>
        </p:nvSpPr>
        <p:spPr>
          <a:xfrm rot="-10798331">
            <a:off x="4941076" y="3765999"/>
            <a:ext cx="618000" cy="12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type="title"/>
          </p:nvPr>
        </p:nvSpPr>
        <p:spPr>
          <a:xfrm>
            <a:off x="1355725" y="769925"/>
            <a:ext cx="44988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談談推薦系統</a:t>
            </a:r>
            <a:endParaRPr/>
          </a:p>
        </p:txBody>
      </p:sp>
      <p:sp>
        <p:nvSpPr>
          <p:cNvPr id="244" name="Google Shape;244;p34"/>
          <p:cNvSpPr txBox="1"/>
          <p:nvPr>
            <p:ph idx="1" type="subTitle"/>
          </p:nvPr>
        </p:nvSpPr>
        <p:spPr>
          <a:xfrm>
            <a:off x="1355725" y="991925"/>
            <a:ext cx="50847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常見的推薦系統做法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Session Based Recommendation</a:t>
            </a:r>
            <a:endParaRPr/>
          </a:p>
        </p:txBody>
      </p:sp>
      <p:sp>
        <p:nvSpPr>
          <p:cNvPr id="245" name="Google Shape;245;p34"/>
          <p:cNvSpPr txBox="1"/>
          <p:nvPr>
            <p:ph idx="2" type="title"/>
          </p:nvPr>
        </p:nvSpPr>
        <p:spPr>
          <a:xfrm>
            <a:off x="689200" y="619763"/>
            <a:ext cx="770100" cy="5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46" name="Google Shape;246;p34"/>
          <p:cNvSpPr txBox="1"/>
          <p:nvPr>
            <p:ph idx="3" type="title"/>
          </p:nvPr>
        </p:nvSpPr>
        <p:spPr>
          <a:xfrm>
            <a:off x="1355725" y="2240950"/>
            <a:ext cx="4349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論文提出的模型</a:t>
            </a:r>
            <a:endParaRPr/>
          </a:p>
        </p:txBody>
      </p:sp>
      <p:sp>
        <p:nvSpPr>
          <p:cNvPr id="247" name="Google Shape;247;p34"/>
          <p:cNvSpPr txBox="1"/>
          <p:nvPr>
            <p:ph idx="4" type="subTitle"/>
          </p:nvPr>
        </p:nvSpPr>
        <p:spPr>
          <a:xfrm>
            <a:off x="1355725" y="2462950"/>
            <a:ext cx="52161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2.1 </a:t>
            </a:r>
            <a:r>
              <a:rPr lang="en"/>
              <a:t>建立 Session Based Graph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2.2 Item Embedding Learning by GNN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2.3 Session Embedding (hybrid Embedding：Local Preference &amp; Global Interest 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2.4 生成推薦結果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8" name="Google Shape;248;p34"/>
          <p:cNvSpPr txBox="1"/>
          <p:nvPr>
            <p:ph idx="5" type="title"/>
          </p:nvPr>
        </p:nvSpPr>
        <p:spPr>
          <a:xfrm>
            <a:off x="689200" y="2090788"/>
            <a:ext cx="770100" cy="5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49" name="Google Shape;249;p34"/>
          <p:cNvSpPr txBox="1"/>
          <p:nvPr>
            <p:ph idx="6" type="title"/>
          </p:nvPr>
        </p:nvSpPr>
        <p:spPr>
          <a:xfrm>
            <a:off x="1355725" y="3597384"/>
            <a:ext cx="39579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</a:t>
            </a:r>
            <a:endParaRPr/>
          </a:p>
        </p:txBody>
      </p:sp>
      <p:sp>
        <p:nvSpPr>
          <p:cNvPr id="250" name="Google Shape;250;p34"/>
          <p:cNvSpPr txBox="1"/>
          <p:nvPr>
            <p:ph idx="8" type="title"/>
          </p:nvPr>
        </p:nvSpPr>
        <p:spPr>
          <a:xfrm>
            <a:off x="689200" y="3459713"/>
            <a:ext cx="770100" cy="5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251" name="Google Shape;251;p34"/>
          <p:cNvSpPr txBox="1"/>
          <p:nvPr>
            <p:ph idx="9" type="title"/>
          </p:nvPr>
        </p:nvSpPr>
        <p:spPr>
          <a:xfrm>
            <a:off x="1398350" y="4071309"/>
            <a:ext cx="39579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52" name="Google Shape;252;p34"/>
          <p:cNvSpPr txBox="1"/>
          <p:nvPr>
            <p:ph idx="14" type="title"/>
          </p:nvPr>
        </p:nvSpPr>
        <p:spPr>
          <a:xfrm>
            <a:off x="724725" y="3950013"/>
            <a:ext cx="770100" cy="5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grpSp>
        <p:nvGrpSpPr>
          <p:cNvPr id="253" name="Google Shape;253;p34"/>
          <p:cNvGrpSpPr/>
          <p:nvPr/>
        </p:nvGrpSpPr>
        <p:grpSpPr>
          <a:xfrm>
            <a:off x="5854563" y="451200"/>
            <a:ext cx="2889963" cy="2743114"/>
            <a:chOff x="1040275" y="238125"/>
            <a:chExt cx="5538450" cy="5237950"/>
          </a:xfrm>
        </p:grpSpPr>
        <p:sp>
          <p:nvSpPr>
            <p:cNvPr id="254" name="Google Shape;254;p34"/>
            <p:cNvSpPr/>
            <p:nvPr/>
          </p:nvSpPr>
          <p:spPr>
            <a:xfrm>
              <a:off x="1445900" y="1165400"/>
              <a:ext cx="459350" cy="451025"/>
            </a:xfrm>
            <a:custGeom>
              <a:rect b="b" l="l" r="r" t="t"/>
              <a:pathLst>
                <a:path extrusionOk="0" h="18041" w="18374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1740900" y="915250"/>
              <a:ext cx="341475" cy="697525"/>
            </a:xfrm>
            <a:custGeom>
              <a:rect b="b" l="l" r="r" t="t"/>
              <a:pathLst>
                <a:path extrusionOk="0" h="27901" w="13659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1437800" y="1525100"/>
              <a:ext cx="464600" cy="592400"/>
            </a:xfrm>
            <a:custGeom>
              <a:rect b="b" l="l" r="r" t="t"/>
              <a:pathLst>
                <a:path extrusionOk="0" h="23696" w="18584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482675" y="1625000"/>
              <a:ext cx="634375" cy="560850"/>
            </a:xfrm>
            <a:custGeom>
              <a:rect b="b" l="l" r="r" t="t"/>
              <a:pathLst>
                <a:path extrusionOk="0" h="22434" w="25375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125600" y="1535800"/>
              <a:ext cx="348500" cy="586125"/>
            </a:xfrm>
            <a:custGeom>
              <a:rect b="b" l="l" r="r" t="t"/>
              <a:pathLst>
                <a:path extrusionOk="0" h="23445" w="1394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2097725" y="679450"/>
              <a:ext cx="730375" cy="221500"/>
            </a:xfrm>
            <a:custGeom>
              <a:rect b="b" l="l" r="r" t="t"/>
              <a:pathLst>
                <a:path extrusionOk="0" h="8860" w="29215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2304075" y="463225"/>
              <a:ext cx="736875" cy="208175"/>
            </a:xfrm>
            <a:custGeom>
              <a:rect b="b" l="l" r="r" t="t"/>
              <a:pathLst>
                <a:path extrusionOk="0" h="8327" w="29475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2293625" y="460350"/>
              <a:ext cx="781500" cy="320325"/>
            </a:xfrm>
            <a:custGeom>
              <a:rect b="b" l="l" r="r" t="t"/>
              <a:pathLst>
                <a:path extrusionOk="0" h="12813" w="3126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1908625" y="906900"/>
              <a:ext cx="740825" cy="708475"/>
            </a:xfrm>
            <a:custGeom>
              <a:rect b="b" l="l" r="r" t="t"/>
              <a:pathLst>
                <a:path extrusionOk="0" h="28339" w="29633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2092525" y="780650"/>
              <a:ext cx="735575" cy="432500"/>
            </a:xfrm>
            <a:custGeom>
              <a:rect b="b" l="l" r="r" t="t"/>
              <a:pathLst>
                <a:path extrusionOk="0" h="17300" w="29423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1125600" y="1959400"/>
              <a:ext cx="344325" cy="422600"/>
            </a:xfrm>
            <a:custGeom>
              <a:rect b="b" l="l" r="r" t="t"/>
              <a:pathLst>
                <a:path extrusionOk="0" h="16904" w="13773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1481375" y="2129475"/>
              <a:ext cx="635150" cy="625775"/>
            </a:xfrm>
            <a:custGeom>
              <a:rect b="b" l="l" r="r" t="t"/>
              <a:pathLst>
                <a:path extrusionOk="0" h="25031" w="25406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1125600" y="2129475"/>
              <a:ext cx="342750" cy="740525"/>
            </a:xfrm>
            <a:custGeom>
              <a:rect b="b" l="l" r="r" t="t"/>
              <a:pathLst>
                <a:path extrusionOk="0" h="29621" w="1371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1162625" y="2134425"/>
              <a:ext cx="625525" cy="755400"/>
            </a:xfrm>
            <a:custGeom>
              <a:rect b="b" l="l" r="r" t="t"/>
              <a:pathLst>
                <a:path extrusionOk="0" h="30216" w="25021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1164975" y="2770100"/>
              <a:ext cx="618725" cy="509425"/>
            </a:xfrm>
            <a:custGeom>
              <a:rect b="b" l="l" r="r" t="t"/>
              <a:pathLst>
                <a:path extrusionOk="0" h="20377" w="24749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1361650" y="2777125"/>
              <a:ext cx="426500" cy="653450"/>
            </a:xfrm>
            <a:custGeom>
              <a:rect b="b" l="l" r="r" t="t"/>
              <a:pathLst>
                <a:path extrusionOk="0" h="26138" w="1706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1799325" y="2193650"/>
              <a:ext cx="1025125" cy="569425"/>
            </a:xfrm>
            <a:custGeom>
              <a:rect b="b" l="l" r="r" t="t"/>
              <a:pathLst>
                <a:path extrusionOk="0" h="22777" w="41005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4"/>
            <p:cNvSpPr/>
            <p:nvPr/>
          </p:nvSpPr>
          <p:spPr>
            <a:xfrm>
              <a:off x="1910450" y="1216525"/>
              <a:ext cx="732450" cy="964350"/>
            </a:xfrm>
            <a:custGeom>
              <a:rect b="b" l="l" r="r" t="t"/>
              <a:pathLst>
                <a:path extrusionOk="0" h="38574" w="29298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4"/>
            <p:cNvSpPr/>
            <p:nvPr/>
          </p:nvSpPr>
          <p:spPr>
            <a:xfrm>
              <a:off x="2130600" y="1216525"/>
              <a:ext cx="1117450" cy="968800"/>
            </a:xfrm>
            <a:custGeom>
              <a:rect b="b" l="l" r="r" t="t"/>
              <a:pathLst>
                <a:path extrusionOk="0" h="38752" w="44698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4"/>
            <p:cNvSpPr/>
            <p:nvPr/>
          </p:nvSpPr>
          <p:spPr>
            <a:xfrm>
              <a:off x="2649425" y="733700"/>
              <a:ext cx="761400" cy="479450"/>
            </a:xfrm>
            <a:custGeom>
              <a:rect b="b" l="l" r="r" t="t"/>
              <a:pathLst>
                <a:path extrusionOk="0" h="19178" w="30456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4"/>
            <p:cNvSpPr/>
            <p:nvPr/>
          </p:nvSpPr>
          <p:spPr>
            <a:xfrm>
              <a:off x="2649425" y="733700"/>
              <a:ext cx="761400" cy="1274500"/>
            </a:xfrm>
            <a:custGeom>
              <a:rect b="b" l="l" r="r" t="t"/>
              <a:pathLst>
                <a:path extrusionOk="0" h="50980" w="30456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4"/>
            <p:cNvSpPr/>
            <p:nvPr/>
          </p:nvSpPr>
          <p:spPr>
            <a:xfrm>
              <a:off x="2128775" y="2017550"/>
              <a:ext cx="1113025" cy="565800"/>
            </a:xfrm>
            <a:custGeom>
              <a:rect b="b" l="l" r="r" t="t"/>
              <a:pathLst>
                <a:path extrusionOk="0" h="22632" w="44521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4"/>
            <p:cNvSpPr/>
            <p:nvPr/>
          </p:nvSpPr>
          <p:spPr>
            <a:xfrm>
              <a:off x="2828075" y="458000"/>
              <a:ext cx="582750" cy="322675"/>
            </a:xfrm>
            <a:custGeom>
              <a:rect b="b" l="l" r="r" t="t"/>
              <a:pathLst>
                <a:path extrusionOk="0" h="12907" w="2331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4"/>
            <p:cNvSpPr/>
            <p:nvPr/>
          </p:nvSpPr>
          <p:spPr>
            <a:xfrm>
              <a:off x="3088925" y="301750"/>
              <a:ext cx="533175" cy="431975"/>
            </a:xfrm>
            <a:custGeom>
              <a:rect b="b" l="l" r="r" t="t"/>
              <a:pathLst>
                <a:path extrusionOk="0" h="17279" w="21327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4"/>
            <p:cNvSpPr/>
            <p:nvPr/>
          </p:nvSpPr>
          <p:spPr>
            <a:xfrm>
              <a:off x="3410800" y="300475"/>
              <a:ext cx="711600" cy="433250"/>
            </a:xfrm>
            <a:custGeom>
              <a:rect b="b" l="l" r="r" t="t"/>
              <a:pathLst>
                <a:path extrusionOk="0" h="17330" w="28464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>
              <a:off x="4136725" y="459575"/>
              <a:ext cx="333375" cy="518575"/>
            </a:xfrm>
            <a:custGeom>
              <a:rect b="b" l="l" r="r" t="t"/>
              <a:pathLst>
                <a:path extrusionOk="0" h="20743" w="13335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4"/>
            <p:cNvSpPr/>
            <p:nvPr/>
          </p:nvSpPr>
          <p:spPr>
            <a:xfrm>
              <a:off x="4294275" y="469225"/>
              <a:ext cx="546475" cy="508925"/>
            </a:xfrm>
            <a:custGeom>
              <a:rect b="b" l="l" r="r" t="t"/>
              <a:pathLst>
                <a:path extrusionOk="0" h="20357" w="21859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4294275" y="469225"/>
              <a:ext cx="175825" cy="508925"/>
            </a:xfrm>
            <a:custGeom>
              <a:rect b="b" l="l" r="r" t="t"/>
              <a:pathLst>
                <a:path extrusionOk="0" h="20357" w="7033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3410800" y="456450"/>
              <a:ext cx="883500" cy="521700"/>
            </a:xfrm>
            <a:custGeom>
              <a:rect b="b" l="l" r="r" t="t"/>
              <a:pathLst>
                <a:path extrusionOk="0" h="20868" w="3534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4136725" y="459575"/>
              <a:ext cx="157575" cy="518575"/>
            </a:xfrm>
            <a:custGeom>
              <a:rect b="b" l="l" r="r" t="t"/>
              <a:pathLst>
                <a:path extrusionOk="0" h="20743" w="6303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4294275" y="561300"/>
              <a:ext cx="996150" cy="482575"/>
            </a:xfrm>
            <a:custGeom>
              <a:rect b="b" l="l" r="r" t="t"/>
              <a:pathLst>
                <a:path extrusionOk="0" h="19303" w="39846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4294275" y="561300"/>
              <a:ext cx="546475" cy="416850"/>
            </a:xfrm>
            <a:custGeom>
              <a:rect b="b" l="l" r="r" t="t"/>
              <a:pathLst>
                <a:path extrusionOk="0" h="16674" w="21859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4861575" y="569125"/>
              <a:ext cx="675350" cy="474750"/>
            </a:xfrm>
            <a:custGeom>
              <a:rect b="b" l="l" r="r" t="t"/>
              <a:pathLst>
                <a:path extrusionOk="0" h="18990" w="27014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3251950" y="733700"/>
              <a:ext cx="1038425" cy="1273725"/>
            </a:xfrm>
            <a:custGeom>
              <a:rect b="b" l="l" r="r" t="t"/>
              <a:pathLst>
                <a:path extrusionOk="0" h="50949" w="41537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3255600" y="984125"/>
              <a:ext cx="1032425" cy="1023025"/>
            </a:xfrm>
            <a:custGeom>
              <a:rect b="b" l="l" r="r" t="t"/>
              <a:pathLst>
                <a:path extrusionOk="0" h="40921" w="41297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4008125" y="978125"/>
              <a:ext cx="1278125" cy="926775"/>
            </a:xfrm>
            <a:custGeom>
              <a:rect b="b" l="l" r="r" t="t"/>
              <a:pathLst>
                <a:path extrusionOk="0" h="37071" w="51125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4294275" y="978125"/>
              <a:ext cx="991975" cy="65475"/>
            </a:xfrm>
            <a:custGeom>
              <a:rect b="b" l="l" r="r" t="t"/>
              <a:pathLst>
                <a:path extrusionOk="0" h="2619" w="39679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2835900" y="2022000"/>
              <a:ext cx="504250" cy="568675"/>
            </a:xfrm>
            <a:custGeom>
              <a:rect b="b" l="l" r="r" t="t"/>
              <a:pathLst>
                <a:path extrusionOk="0" h="22747" w="2017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3255600" y="1913225"/>
              <a:ext cx="742900" cy="677450"/>
            </a:xfrm>
            <a:custGeom>
              <a:rect b="b" l="l" r="r" t="t"/>
              <a:pathLst>
                <a:path extrusionOk="0" h="27098" w="29716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1705175" y="2772175"/>
              <a:ext cx="693350" cy="663600"/>
            </a:xfrm>
            <a:custGeom>
              <a:rect b="b" l="l" r="r" t="t"/>
              <a:pathLst>
                <a:path extrusionOk="0" h="26544" w="27734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2435525" y="2589325"/>
              <a:ext cx="904625" cy="762200"/>
            </a:xfrm>
            <a:custGeom>
              <a:rect b="b" l="l" r="r" t="t"/>
              <a:pathLst>
                <a:path extrusionOk="0" h="30488" w="36185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1799325" y="2586200"/>
              <a:ext cx="1023050" cy="756725"/>
            </a:xfrm>
            <a:custGeom>
              <a:rect b="b" l="l" r="r" t="t"/>
              <a:pathLst>
                <a:path extrusionOk="0" h="30269" w="40922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2440475" y="2598725"/>
              <a:ext cx="1417425" cy="916075"/>
            </a:xfrm>
            <a:custGeom>
              <a:rect b="b" l="l" r="r" t="t"/>
              <a:pathLst>
                <a:path extrusionOk="0" h="36643" w="56697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3348725" y="1912975"/>
              <a:ext cx="1181625" cy="687075"/>
            </a:xfrm>
            <a:custGeom>
              <a:rect b="b" l="l" r="r" t="t"/>
              <a:pathLst>
                <a:path extrusionOk="0" h="27483" w="47265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3347150" y="2598725"/>
              <a:ext cx="1183475" cy="910100"/>
            </a:xfrm>
            <a:custGeom>
              <a:rect b="b" l="l" r="r" t="t"/>
              <a:pathLst>
                <a:path extrusionOk="0" h="36404" w="47339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5290400" y="852125"/>
              <a:ext cx="669100" cy="448425"/>
            </a:xfrm>
            <a:custGeom>
              <a:rect b="b" l="l" r="r" t="t"/>
              <a:pathLst>
                <a:path extrusionOk="0" h="17937" w="26764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5290400" y="852125"/>
              <a:ext cx="246525" cy="191750"/>
            </a:xfrm>
            <a:custGeom>
              <a:rect b="b" l="l" r="r" t="t"/>
              <a:pathLst>
                <a:path extrusionOk="0" h="7670" w="9861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4013600" y="1916100"/>
              <a:ext cx="903050" cy="681600"/>
            </a:xfrm>
            <a:custGeom>
              <a:rect b="b" l="l" r="r" t="t"/>
              <a:pathLst>
                <a:path extrusionOk="0" h="27264" w="36122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4007875" y="1047500"/>
              <a:ext cx="1277100" cy="1128675"/>
            </a:xfrm>
            <a:custGeom>
              <a:rect b="b" l="l" r="r" t="t"/>
              <a:pathLst>
                <a:path extrusionOk="0" h="45147" w="51084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4929675" y="1045425"/>
              <a:ext cx="1040775" cy="1131025"/>
            </a:xfrm>
            <a:custGeom>
              <a:rect b="b" l="l" r="r" t="t"/>
              <a:pathLst>
                <a:path extrusionOk="0" h="45241" w="41631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4545450" y="2187900"/>
              <a:ext cx="829250" cy="755675"/>
            </a:xfrm>
            <a:custGeom>
              <a:rect b="b" l="l" r="r" t="t"/>
              <a:pathLst>
                <a:path extrusionOk="0" h="30227" w="3317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5978250" y="1318775"/>
              <a:ext cx="350075" cy="664900"/>
            </a:xfrm>
            <a:custGeom>
              <a:rect b="b" l="l" r="r" t="t"/>
              <a:pathLst>
                <a:path extrusionOk="0" h="26596" w="14003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4931250" y="2185300"/>
              <a:ext cx="710800" cy="756975"/>
            </a:xfrm>
            <a:custGeom>
              <a:rect b="b" l="l" r="r" t="t"/>
              <a:pathLst>
                <a:path extrusionOk="0" h="30279" w="28432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5391600" y="2197550"/>
              <a:ext cx="451300" cy="746300"/>
            </a:xfrm>
            <a:custGeom>
              <a:rect b="b" l="l" r="r" t="t"/>
              <a:pathLst>
                <a:path extrusionOk="0" h="29852" w="18052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5649600" y="2193125"/>
              <a:ext cx="592900" cy="750450"/>
            </a:xfrm>
            <a:custGeom>
              <a:rect b="b" l="l" r="r" t="t"/>
              <a:pathLst>
                <a:path extrusionOk="0" h="30018" w="23716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6070600" y="1606475"/>
              <a:ext cx="432475" cy="441650"/>
            </a:xfrm>
            <a:custGeom>
              <a:rect b="b" l="l" r="r" t="t"/>
              <a:pathLst>
                <a:path extrusionOk="0" h="17666" w="17299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5649075" y="1315125"/>
              <a:ext cx="421525" cy="872800"/>
            </a:xfrm>
            <a:custGeom>
              <a:rect b="b" l="l" r="r" t="t"/>
              <a:pathLst>
                <a:path extrusionOk="0" h="34912" w="16861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4929400" y="1312250"/>
              <a:ext cx="1044175" cy="874350"/>
            </a:xfrm>
            <a:custGeom>
              <a:rect b="b" l="l" r="r" t="t"/>
              <a:pathLst>
                <a:path extrusionOk="0" h="34974" w="41767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5650875" y="1983650"/>
              <a:ext cx="595025" cy="671700"/>
            </a:xfrm>
            <a:custGeom>
              <a:rect b="b" l="l" r="r" t="t"/>
              <a:pathLst>
                <a:path extrusionOk="0" h="26868" w="23801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6070600" y="1983650"/>
              <a:ext cx="433000" cy="664125"/>
            </a:xfrm>
            <a:custGeom>
              <a:rect b="b" l="l" r="r" t="t"/>
              <a:pathLst>
                <a:path extrusionOk="0" h="26565" w="1732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2437350" y="3367150"/>
              <a:ext cx="1416375" cy="419975"/>
            </a:xfrm>
            <a:custGeom>
              <a:rect b="b" l="l" r="r" t="t"/>
              <a:pathLst>
                <a:path extrusionOk="0" h="16799" w="56655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1710125" y="3372125"/>
              <a:ext cx="693325" cy="509425"/>
            </a:xfrm>
            <a:custGeom>
              <a:rect b="b" l="l" r="r" t="t"/>
              <a:pathLst>
                <a:path extrusionOk="0" h="20377" w="27733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1890100" y="3380700"/>
              <a:ext cx="882975" cy="505550"/>
            </a:xfrm>
            <a:custGeom>
              <a:rect b="b" l="l" r="r" t="t"/>
              <a:pathLst>
                <a:path extrusionOk="0" h="20222" w="35319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2785300" y="3517925"/>
              <a:ext cx="1071300" cy="546725"/>
            </a:xfrm>
            <a:custGeom>
              <a:rect b="b" l="l" r="r" t="t"/>
              <a:pathLst>
                <a:path extrusionOk="0" h="21869" w="42852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1901050" y="3792600"/>
              <a:ext cx="878025" cy="427000"/>
            </a:xfrm>
            <a:custGeom>
              <a:rect b="b" l="l" r="r" t="t"/>
              <a:pathLst>
                <a:path extrusionOk="0" h="17080" w="35121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2596975" y="3791550"/>
              <a:ext cx="810200" cy="427525"/>
            </a:xfrm>
            <a:custGeom>
              <a:rect b="b" l="l" r="r" t="t"/>
              <a:pathLst>
                <a:path extrusionOk="0" h="17101" w="32408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4542075" y="2609950"/>
              <a:ext cx="819050" cy="410050"/>
            </a:xfrm>
            <a:custGeom>
              <a:rect b="b" l="l" r="r" t="t"/>
              <a:pathLst>
                <a:path extrusionOk="0" h="16402" w="32762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3881350" y="2608900"/>
              <a:ext cx="906975" cy="887650"/>
            </a:xfrm>
            <a:custGeom>
              <a:rect b="b" l="l" r="r" t="t"/>
              <a:pathLst>
                <a:path extrusionOk="0" h="35506" w="36279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3426450" y="3522350"/>
              <a:ext cx="515450" cy="641700"/>
            </a:xfrm>
            <a:custGeom>
              <a:rect b="b" l="l" r="r" t="t"/>
              <a:pathLst>
                <a:path extrusionOk="0" h="25668" w="20618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3428800" y="4071925"/>
              <a:ext cx="513100" cy="392350"/>
            </a:xfrm>
            <a:custGeom>
              <a:rect b="b" l="l" r="r" t="t"/>
              <a:pathLst>
                <a:path extrusionOk="0" h="15694" w="20524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3525575" y="4164025"/>
              <a:ext cx="513100" cy="406925"/>
            </a:xfrm>
            <a:custGeom>
              <a:rect b="b" l="l" r="r" t="t"/>
              <a:pathLst>
                <a:path extrusionOk="0" h="16277" w="20524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3864125" y="3534350"/>
              <a:ext cx="289050" cy="629700"/>
            </a:xfrm>
            <a:custGeom>
              <a:rect b="b" l="l" r="r" t="t"/>
              <a:pathLst>
                <a:path extrusionOk="0" h="25188" w="11562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3941875" y="3994725"/>
              <a:ext cx="210000" cy="560050"/>
            </a:xfrm>
            <a:custGeom>
              <a:rect b="b" l="l" r="r" t="t"/>
              <a:pathLst>
                <a:path extrusionOk="0" h="22402" w="840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3526875" y="4470775"/>
              <a:ext cx="505525" cy="469250"/>
            </a:xfrm>
            <a:custGeom>
              <a:rect b="b" l="l" r="r" t="t"/>
              <a:pathLst>
                <a:path extrusionOk="0" h="18770" w="20221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1109425" y="283500"/>
              <a:ext cx="5411650" cy="4688350"/>
            </a:xfrm>
            <a:custGeom>
              <a:rect b="b" l="l" r="r" t="t"/>
              <a:pathLst>
                <a:path extrusionOk="0" h="187534" w="216466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1429450" y="1148725"/>
              <a:ext cx="483900" cy="473950"/>
            </a:xfrm>
            <a:custGeom>
              <a:rect b="b" l="l" r="r" t="t"/>
              <a:pathLst>
                <a:path extrusionOk="0" h="18958" w="19356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1732825" y="899600"/>
              <a:ext cx="355025" cy="718900"/>
            </a:xfrm>
            <a:custGeom>
              <a:rect b="b" l="l" r="r" t="t"/>
              <a:pathLst>
                <a:path extrusionOk="0" h="28756" w="14201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1432600" y="1518325"/>
              <a:ext cx="481800" cy="616650"/>
            </a:xfrm>
            <a:custGeom>
              <a:rect b="b" l="l" r="r" t="t"/>
              <a:pathLst>
                <a:path extrusionOk="0" h="24666" w="19272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1466500" y="1609350"/>
              <a:ext cx="662825" cy="585875"/>
            </a:xfrm>
            <a:custGeom>
              <a:rect b="b" l="l" r="r" t="t"/>
              <a:pathLst>
                <a:path extrusionOk="0" h="23435" w="26513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1111225" y="1511800"/>
              <a:ext cx="367825" cy="619525"/>
            </a:xfrm>
            <a:custGeom>
              <a:rect b="b" l="l" r="r" t="t"/>
              <a:pathLst>
                <a:path extrusionOk="0" h="24781" w="14713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2075050" y="672950"/>
              <a:ext cx="776275" cy="235825"/>
            </a:xfrm>
            <a:custGeom>
              <a:rect b="b" l="l" r="r" t="t"/>
              <a:pathLst>
                <a:path extrusionOk="0" h="9433" w="31051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2263375" y="447825"/>
              <a:ext cx="819575" cy="239225"/>
            </a:xfrm>
            <a:custGeom>
              <a:rect b="b" l="l" r="r" t="t"/>
              <a:pathLst>
                <a:path extrusionOk="0" h="9569" w="32783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2265200" y="444450"/>
              <a:ext cx="827150" cy="340675"/>
            </a:xfrm>
            <a:custGeom>
              <a:rect b="b" l="l" r="r" t="t"/>
              <a:pathLst>
                <a:path extrusionOk="0" h="13627" w="33086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1904975" y="899350"/>
              <a:ext cx="752825" cy="721500"/>
            </a:xfrm>
            <a:custGeom>
              <a:rect b="b" l="l" r="r" t="t"/>
              <a:pathLst>
                <a:path extrusionOk="0" h="28860" w="30113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2073200" y="775450"/>
              <a:ext cx="761425" cy="443450"/>
            </a:xfrm>
            <a:custGeom>
              <a:rect b="b" l="l" r="r" t="t"/>
              <a:pathLst>
                <a:path extrusionOk="0" h="17738" w="30457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1113325" y="1949225"/>
              <a:ext cx="369125" cy="446575"/>
            </a:xfrm>
            <a:custGeom>
              <a:rect b="b" l="l" r="r" t="t"/>
              <a:pathLst>
                <a:path extrusionOk="0" h="17863" w="14765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1467550" y="2120075"/>
              <a:ext cx="662300" cy="652375"/>
            </a:xfrm>
            <a:custGeom>
              <a:rect b="b" l="l" r="r" t="t"/>
              <a:pathLst>
                <a:path extrusionOk="0" h="26095" w="26492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1113325" y="2112775"/>
              <a:ext cx="370675" cy="800025"/>
            </a:xfrm>
            <a:custGeom>
              <a:rect b="b" l="l" r="r" t="t"/>
              <a:pathLst>
                <a:path extrusionOk="0" h="32001" w="14827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48275" y="2115125"/>
              <a:ext cx="651875" cy="785925"/>
            </a:xfrm>
            <a:custGeom>
              <a:rect b="b" l="l" r="r" t="t"/>
              <a:pathLst>
                <a:path extrusionOk="0" h="31437" w="26075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51400" y="2893725"/>
              <a:ext cx="204525" cy="398325"/>
            </a:xfrm>
            <a:custGeom>
              <a:rect b="b" l="l" r="r" t="t"/>
              <a:pathLst>
                <a:path extrusionOk="0" h="15933" w="8181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1345750" y="2750525"/>
              <a:ext cx="454400" cy="695950"/>
            </a:xfrm>
            <a:custGeom>
              <a:rect b="b" l="l" r="r" t="t"/>
              <a:pathLst>
                <a:path extrusionOk="0" h="27838" w="18176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1985325" y="2193900"/>
              <a:ext cx="131200" cy="228500"/>
            </a:xfrm>
            <a:custGeom>
              <a:rect b="b" l="l" r="r" t="t"/>
              <a:pathLst>
                <a:path extrusionOk="0" h="9140" w="5248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1794375" y="2188675"/>
              <a:ext cx="331300" cy="574400"/>
            </a:xfrm>
            <a:custGeom>
              <a:rect b="b" l="l" r="r" t="t"/>
              <a:pathLst>
                <a:path extrusionOk="0" h="22976" w="13252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1793075" y="2755225"/>
              <a:ext cx="1850" cy="2625"/>
            </a:xfrm>
            <a:custGeom>
              <a:rect b="b" l="l" r="r" t="t"/>
              <a:pathLst>
                <a:path extrusionOk="0" h="105" w="74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1793875" y="2750525"/>
              <a:ext cx="6275" cy="11775"/>
            </a:xfrm>
            <a:custGeom>
              <a:rect b="b" l="l" r="r" t="t"/>
              <a:pathLst>
                <a:path extrusionOk="0" h="471" w="251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1901850" y="1202975"/>
              <a:ext cx="757500" cy="997200"/>
            </a:xfrm>
            <a:custGeom>
              <a:rect b="b" l="l" r="r" t="t"/>
              <a:pathLst>
                <a:path extrusionOk="0" h="39888" w="3030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2115750" y="1211050"/>
              <a:ext cx="1135950" cy="984700"/>
            </a:xfrm>
            <a:custGeom>
              <a:rect b="b" l="l" r="r" t="t"/>
              <a:pathLst>
                <a:path extrusionOk="0" h="39388" w="45438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2640800" y="728250"/>
              <a:ext cx="785950" cy="495100"/>
            </a:xfrm>
            <a:custGeom>
              <a:rect b="b" l="l" r="r" t="t"/>
              <a:pathLst>
                <a:path extrusionOk="0" h="19804" w="31438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2819225" y="446000"/>
              <a:ext cx="601500" cy="339375"/>
            </a:xfrm>
            <a:custGeom>
              <a:rect b="b" l="l" r="r" t="t"/>
              <a:pathLst>
                <a:path extrusionOk="0" h="13575" w="2406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3073550" y="285575"/>
              <a:ext cx="561075" cy="454700"/>
            </a:xfrm>
            <a:custGeom>
              <a:rect b="b" l="l" r="r" t="t"/>
              <a:pathLst>
                <a:path extrusionOk="0" h="18188" w="22443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3402450" y="287150"/>
              <a:ext cx="744200" cy="454150"/>
            </a:xfrm>
            <a:custGeom>
              <a:rect b="b" l="l" r="r" t="t"/>
              <a:pathLst>
                <a:path extrusionOk="0" h="18166" w="29768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4128900" y="447575"/>
              <a:ext cx="349550" cy="543625"/>
            </a:xfrm>
            <a:custGeom>
              <a:rect b="b" l="l" r="r" t="t"/>
              <a:pathLst>
                <a:path extrusionOk="0" h="21745" w="13982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4285925" y="456450"/>
              <a:ext cx="572025" cy="532900"/>
            </a:xfrm>
            <a:custGeom>
              <a:rect b="b" l="l" r="r" t="t"/>
              <a:pathLst>
                <a:path extrusionOk="0" h="21316" w="22881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3398025" y="446275"/>
              <a:ext cx="902250" cy="537625"/>
            </a:xfrm>
            <a:custGeom>
              <a:rect b="b" l="l" r="r" t="t"/>
              <a:pathLst>
                <a:path extrusionOk="0" h="21505" w="3609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4283050" y="549550"/>
              <a:ext cx="1017050" cy="499025"/>
            </a:xfrm>
            <a:custGeom>
              <a:rect b="b" l="l" r="r" t="t"/>
              <a:pathLst>
                <a:path extrusionOk="0" h="19961" w="40682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4833675" y="544350"/>
              <a:ext cx="718650" cy="505000"/>
            </a:xfrm>
            <a:custGeom>
              <a:rect b="b" l="l" r="r" t="t"/>
              <a:pathLst>
                <a:path extrusionOk="0" h="20200" w="28746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409750" y="729800"/>
              <a:ext cx="885600" cy="252250"/>
            </a:xfrm>
            <a:custGeom>
              <a:rect b="b" l="l" r="r" t="t"/>
              <a:pathLst>
                <a:path extrusionOk="0" h="10090" w="35424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3999000" y="976800"/>
              <a:ext cx="299200" cy="933075"/>
            </a:xfrm>
            <a:custGeom>
              <a:rect b="b" l="l" r="r" t="t"/>
              <a:pathLst>
                <a:path extrusionOk="0" h="37323" w="11968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2820000" y="2001900"/>
              <a:ext cx="529775" cy="596850"/>
            </a:xfrm>
            <a:custGeom>
              <a:rect b="b" l="l" r="r" t="t"/>
              <a:pathLst>
                <a:path extrusionOk="0" h="23874" w="21191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3254300" y="2007125"/>
              <a:ext cx="1325" cy="1350"/>
            </a:xfrm>
            <a:custGeom>
              <a:rect b="b" l="l" r="r" t="t"/>
              <a:pathLst>
                <a:path extrusionOk="0" h="54" w="53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3254575" y="1905400"/>
              <a:ext cx="743650" cy="105925"/>
            </a:xfrm>
            <a:custGeom>
              <a:rect b="b" l="l" r="r" t="t"/>
              <a:pathLst>
                <a:path extrusionOk="0" h="4237" w="29746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3255075" y="1909325"/>
              <a:ext cx="745000" cy="273625"/>
            </a:xfrm>
            <a:custGeom>
              <a:rect b="b" l="l" r="r" t="t"/>
              <a:pathLst>
                <a:path extrusionOk="0" h="10945" w="2980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3998475" y="1911400"/>
              <a:ext cx="2625" cy="1850"/>
            </a:xfrm>
            <a:custGeom>
              <a:rect b="b" l="l" r="r" t="t"/>
              <a:pathLst>
                <a:path extrusionOk="0" h="74" w="105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3246225" y="2008175"/>
              <a:ext cx="2100" cy="550"/>
            </a:xfrm>
            <a:custGeom>
              <a:rect b="b" l="l" r="r" t="t"/>
              <a:pathLst>
                <a:path extrusionOk="0" h="22" w="84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3248025" y="2008175"/>
              <a:ext cx="825" cy="25"/>
            </a:xfrm>
            <a:custGeom>
              <a:rect b="b" l="l" r="r" t="t"/>
              <a:pathLst>
                <a:path extrusionOk="0" h="1" w="33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3246225" y="2008175"/>
              <a:ext cx="2350" cy="2625"/>
            </a:xfrm>
            <a:custGeom>
              <a:rect b="b" l="l" r="r" t="t"/>
              <a:pathLst>
                <a:path extrusionOk="0" h="105" w="94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3246750" y="2007400"/>
              <a:ext cx="101750" cy="587950"/>
            </a:xfrm>
            <a:custGeom>
              <a:rect b="b" l="l" r="r" t="t"/>
              <a:pathLst>
                <a:path extrusionOk="0" h="23518" w="407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1695525" y="2755500"/>
              <a:ext cx="737425" cy="689675"/>
            </a:xfrm>
            <a:custGeom>
              <a:rect b="b" l="l" r="r" t="t"/>
              <a:pathLst>
                <a:path extrusionOk="0" h="27587" w="29497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1791250" y="2760950"/>
              <a:ext cx="635425" cy="607275"/>
            </a:xfrm>
            <a:custGeom>
              <a:rect b="b" l="l" r="r" t="t"/>
              <a:pathLst>
                <a:path extrusionOk="0" h="24291" w="25417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3344825" y="1906200"/>
              <a:ext cx="1201975" cy="701925"/>
            </a:xfrm>
            <a:custGeom>
              <a:rect b="b" l="l" r="r" t="t"/>
              <a:pathLst>
                <a:path extrusionOk="0" h="28077" w="48079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3864650" y="2608100"/>
              <a:ext cx="670900" cy="897075"/>
            </a:xfrm>
            <a:custGeom>
              <a:rect b="b" l="l" r="r" t="t"/>
              <a:pathLst>
                <a:path extrusionOk="0" h="35883" w="26836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3873000" y="2608100"/>
              <a:ext cx="667000" cy="892625"/>
            </a:xfrm>
            <a:custGeom>
              <a:rect b="b" l="l" r="r" t="t"/>
              <a:pathLst>
                <a:path extrusionOk="0" h="35705" w="2668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3858675" y="3496525"/>
              <a:ext cx="22700" cy="21675"/>
            </a:xfrm>
            <a:custGeom>
              <a:rect b="b" l="l" r="r" t="t"/>
              <a:pathLst>
                <a:path extrusionOk="0" h="867" w="908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4530600" y="2605775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5282325" y="840925"/>
              <a:ext cx="709250" cy="476325"/>
            </a:xfrm>
            <a:custGeom>
              <a:rect b="b" l="l" r="r" t="t"/>
              <a:pathLst>
                <a:path extrusionOk="0" h="19053" w="2837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3991950" y="1901225"/>
              <a:ext cx="939325" cy="709250"/>
            </a:xfrm>
            <a:custGeom>
              <a:rect b="b" l="l" r="r" t="t"/>
              <a:pathLst>
                <a:path extrusionOk="0" h="28370" w="37573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4920025" y="1042550"/>
              <a:ext cx="374325" cy="1139900"/>
            </a:xfrm>
            <a:custGeom>
              <a:rect b="b" l="l" r="r" t="t"/>
              <a:pathLst>
                <a:path extrusionOk="0" h="45596" w="14973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4531625" y="2174350"/>
              <a:ext cx="862625" cy="785900"/>
            </a:xfrm>
            <a:custGeom>
              <a:rect b="b" l="l" r="r" t="t"/>
              <a:pathLst>
                <a:path extrusionOk="0" h="31436" w="34505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5971200" y="1297400"/>
              <a:ext cx="368075" cy="697225"/>
            </a:xfrm>
            <a:custGeom>
              <a:rect b="b" l="l" r="r" t="t"/>
              <a:pathLst>
                <a:path extrusionOk="0" h="27889" w="14723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4928875" y="2181125"/>
              <a:ext cx="718900" cy="762725"/>
            </a:xfrm>
            <a:custGeom>
              <a:rect b="b" l="l" r="r" t="t"/>
              <a:pathLst>
                <a:path extrusionOk="0" h="30509" w="28756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5387200" y="2190500"/>
              <a:ext cx="262425" cy="753350"/>
            </a:xfrm>
            <a:custGeom>
              <a:rect b="b" l="l" r="r" t="t"/>
              <a:pathLst>
                <a:path extrusionOk="0" h="30134" w="10497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5647750" y="2190500"/>
              <a:ext cx="3150" cy="7075"/>
            </a:xfrm>
            <a:custGeom>
              <a:rect b="b" l="l" r="r" t="t"/>
              <a:pathLst>
                <a:path extrusionOk="0" h="283" w="126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5647750" y="2186575"/>
              <a:ext cx="5525" cy="3950"/>
            </a:xfrm>
            <a:custGeom>
              <a:rect b="b" l="l" r="r" t="t"/>
              <a:pathLst>
                <a:path extrusionOk="0" h="158" w="221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4929150" y="2177200"/>
              <a:ext cx="719950" cy="13325"/>
            </a:xfrm>
            <a:custGeom>
              <a:rect b="b" l="l" r="r" t="t"/>
              <a:pathLst>
                <a:path extrusionOk="0" h="533" w="28798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5647750" y="2187900"/>
              <a:ext cx="5000" cy="5250"/>
            </a:xfrm>
            <a:custGeom>
              <a:rect b="b" l="l" r="r" t="t"/>
              <a:pathLst>
                <a:path extrusionOk="0" h="210" w="20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5384300" y="2943825"/>
              <a:ext cx="7325" cy="7575"/>
            </a:xfrm>
            <a:custGeom>
              <a:rect b="b" l="l" r="r" t="t"/>
              <a:pathLst>
                <a:path extrusionOk="0" h="303" w="293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4923150" y="2187900"/>
              <a:ext cx="157050" cy="262675"/>
            </a:xfrm>
            <a:custGeom>
              <a:rect b="b" l="l" r="r" t="t"/>
              <a:pathLst>
                <a:path extrusionOk="0" h="10507" w="6282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5384575" y="2959975"/>
              <a:ext cx="1325" cy="1325"/>
            </a:xfrm>
            <a:custGeom>
              <a:rect b="b" l="l" r="r" t="t"/>
              <a:pathLst>
                <a:path extrusionOk="0" h="53" w="53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5381700" y="2955025"/>
              <a:ext cx="5250" cy="4975"/>
            </a:xfrm>
            <a:custGeom>
              <a:rect b="b" l="l" r="r" t="t"/>
              <a:pathLst>
                <a:path extrusionOk="0" h="199" w="21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4916625" y="2176950"/>
              <a:ext cx="14650" cy="4725"/>
            </a:xfrm>
            <a:custGeom>
              <a:rect b="b" l="l" r="r" t="t"/>
              <a:pathLst>
                <a:path extrusionOk="0" h="189" w="586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4920275" y="2176950"/>
              <a:ext cx="9150" cy="3675"/>
            </a:xfrm>
            <a:custGeom>
              <a:rect b="b" l="l" r="r" t="t"/>
              <a:pathLst>
                <a:path extrusionOk="0" h="147" w="366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4918975" y="2176950"/>
              <a:ext cx="470050" cy="780175"/>
            </a:xfrm>
            <a:custGeom>
              <a:rect b="b" l="l" r="r" t="t"/>
              <a:pathLst>
                <a:path extrusionOk="0" h="31207" w="18802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6067175" y="1589775"/>
              <a:ext cx="448950" cy="461200"/>
            </a:xfrm>
            <a:custGeom>
              <a:rect b="b" l="l" r="r" t="t"/>
              <a:pathLst>
                <a:path extrusionOk="0" h="18448" w="17958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5643850" y="1290600"/>
              <a:ext cx="430675" cy="901225"/>
            </a:xfrm>
            <a:custGeom>
              <a:rect b="b" l="l" r="r" t="t"/>
              <a:pathLst>
                <a:path extrusionOk="0" h="36049" w="17227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4912975" y="1294275"/>
              <a:ext cx="1072600" cy="900425"/>
            </a:xfrm>
            <a:custGeom>
              <a:rect b="b" l="l" r="r" t="t"/>
              <a:pathLst>
                <a:path extrusionOk="0" h="36017" w="42904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2780075" y="3511925"/>
              <a:ext cx="1082800" cy="280425"/>
            </a:xfrm>
            <a:custGeom>
              <a:rect b="b" l="l" r="r" t="t"/>
              <a:pathLst>
                <a:path extrusionOk="0" h="11217" w="43312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1694475" y="3360125"/>
              <a:ext cx="740550" cy="538650"/>
            </a:xfrm>
            <a:custGeom>
              <a:rect b="b" l="l" r="r" t="t"/>
              <a:pathLst>
                <a:path extrusionOk="0" h="21546" w="29622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1867425" y="3359600"/>
              <a:ext cx="921550" cy="537600"/>
            </a:xfrm>
            <a:custGeom>
              <a:rect b="b" l="l" r="r" t="t"/>
              <a:pathLst>
                <a:path extrusionOk="0" h="21504" w="36862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2768600" y="3508800"/>
              <a:ext cx="1103900" cy="566575"/>
            </a:xfrm>
            <a:custGeom>
              <a:rect b="b" l="l" r="r" t="t"/>
              <a:pathLst>
                <a:path extrusionOk="0" h="22663" w="44156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1864025" y="3783450"/>
              <a:ext cx="923400" cy="449975"/>
            </a:xfrm>
            <a:custGeom>
              <a:rect b="b" l="l" r="r" t="t"/>
              <a:pathLst>
                <a:path extrusionOk="0" h="17999" w="36936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2586300" y="3782925"/>
              <a:ext cx="847475" cy="450500"/>
            </a:xfrm>
            <a:custGeom>
              <a:rect b="b" l="l" r="r" t="t"/>
              <a:pathLst>
                <a:path extrusionOk="0" h="18020" w="33899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4528750" y="2595575"/>
              <a:ext cx="871500" cy="435900"/>
            </a:xfrm>
            <a:custGeom>
              <a:rect b="b" l="l" r="r" t="t"/>
              <a:pathLst>
                <a:path extrusionOk="0" h="17436" w="3486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3847975" y="2596900"/>
              <a:ext cx="950000" cy="930700"/>
            </a:xfrm>
            <a:custGeom>
              <a:rect b="b" l="l" r="r" t="t"/>
              <a:pathLst>
                <a:path extrusionOk="0" h="37228" w="3800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3412625" y="3505675"/>
              <a:ext cx="533950" cy="663325"/>
            </a:xfrm>
            <a:custGeom>
              <a:rect b="b" l="l" r="r" t="t"/>
              <a:pathLst>
                <a:path extrusionOk="0" h="26533" w="21358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3414725" y="4065150"/>
              <a:ext cx="537075" cy="410875"/>
            </a:xfrm>
            <a:custGeom>
              <a:rect b="b" l="l" r="r" t="t"/>
              <a:pathLst>
                <a:path extrusionOk="0" h="16435" w="21483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3508875" y="4157250"/>
              <a:ext cx="539950" cy="421025"/>
            </a:xfrm>
            <a:custGeom>
              <a:rect b="b" l="l" r="r" t="t"/>
              <a:pathLst>
                <a:path extrusionOk="0" h="16841" w="21598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3855550" y="3498350"/>
              <a:ext cx="311450" cy="673250"/>
            </a:xfrm>
            <a:custGeom>
              <a:rect b="b" l="l" r="r" t="t"/>
              <a:pathLst>
                <a:path extrusionOk="0" h="26930" w="12458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3937175" y="3976750"/>
              <a:ext cx="230875" cy="614800"/>
            </a:xfrm>
            <a:custGeom>
              <a:rect b="b" l="l" r="r" t="t"/>
              <a:pathLst>
                <a:path extrusionOk="0" h="24592" w="9235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3514875" y="4464250"/>
              <a:ext cx="538125" cy="499775"/>
            </a:xfrm>
            <a:custGeom>
              <a:rect b="b" l="l" r="r" t="t"/>
              <a:pathLst>
                <a:path extrusionOk="0" h="19991" w="21525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3972400" y="1879850"/>
              <a:ext cx="62625" cy="48525"/>
            </a:xfrm>
            <a:custGeom>
              <a:rect b="b" l="l" r="r" t="t"/>
              <a:pathLst>
                <a:path extrusionOk="0" h="1941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4899675" y="2160250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3175275" y="19635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3347950" y="69092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3542000" y="2381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2452750" y="44287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2226325" y="615550"/>
              <a:ext cx="125250" cy="97075"/>
            </a:xfrm>
            <a:custGeom>
              <a:rect b="b" l="l" r="r" t="t"/>
              <a:pathLst>
                <a:path extrusionOk="0" h="3883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5321450" y="29125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4717350" y="29988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4102825" y="39261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3347950" y="4033850"/>
              <a:ext cx="125225" cy="97325"/>
            </a:xfrm>
            <a:custGeom>
              <a:rect b="b" l="l" r="r" t="t"/>
              <a:pathLst>
                <a:path extrusionOk="0" h="3893" w="5009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2528375" y="4184900"/>
              <a:ext cx="125250" cy="97050"/>
            </a:xfrm>
            <a:custGeom>
              <a:rect b="b" l="l" r="r" t="t"/>
              <a:pathLst>
                <a:path extrusionOk="0" h="3882" w="501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6453750" y="2006600"/>
              <a:ext cx="124975" cy="97075"/>
            </a:xfrm>
            <a:custGeom>
              <a:rect b="b" l="l" r="r" t="t"/>
              <a:pathLst>
                <a:path extrusionOk="0" h="3883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5892950" y="12624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5224425" y="1014375"/>
              <a:ext cx="124950" cy="97325"/>
            </a:xfrm>
            <a:custGeom>
              <a:rect b="b" l="l" r="r" t="t"/>
              <a:pathLst>
                <a:path extrusionOk="0" h="3893" w="4998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2053900" y="2146700"/>
              <a:ext cx="124975" cy="97300"/>
            </a:xfrm>
            <a:custGeom>
              <a:rect b="b" l="l" r="r" t="t"/>
              <a:pathLst>
                <a:path extrusionOk="0" h="3892" w="4999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1396075" y="207130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1040275" y="1898900"/>
              <a:ext cx="125000" cy="97050"/>
            </a:xfrm>
            <a:custGeom>
              <a:rect b="b" l="l" r="r" t="t"/>
              <a:pathLst>
                <a:path extrusionOk="0" h="3882" w="500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1299050" y="32466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1816550" y="38507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3455650" y="4443650"/>
              <a:ext cx="125250" cy="97300"/>
            </a:xfrm>
            <a:custGeom>
              <a:rect b="b" l="l" r="r" t="t"/>
              <a:pathLst>
                <a:path extrusionOk="0" h="3892" w="501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3434275" y="49074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3973450" y="4529975"/>
              <a:ext cx="124950" cy="97050"/>
            </a:xfrm>
            <a:custGeom>
              <a:rect b="b" l="l" r="r" t="t"/>
              <a:pathLst>
                <a:path extrusionOk="0" h="3882" w="4998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4393900" y="432175"/>
              <a:ext cx="125250" cy="97050"/>
            </a:xfrm>
            <a:custGeom>
              <a:rect b="b" l="l" r="r" t="t"/>
              <a:pathLst>
                <a:path extrusionOk="0" h="3882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5461525" y="7989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2582375" y="115470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1676475" y="111167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1827500" y="157517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1114625" y="2861125"/>
              <a:ext cx="62650" cy="48525"/>
            </a:xfrm>
            <a:custGeom>
              <a:rect b="b" l="l" r="r" t="t"/>
              <a:pathLst>
                <a:path extrusionOk="0" h="1941" w="2506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1082300" y="2365275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1750825" y="2753400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2387000" y="3335600"/>
              <a:ext cx="62650" cy="48800"/>
            </a:xfrm>
            <a:custGeom>
              <a:rect b="b" l="l" r="r" t="t"/>
              <a:pathLst>
                <a:path extrusionOk="0" h="1952" w="2506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3325250" y="2570025"/>
              <a:ext cx="62625" cy="48525"/>
            </a:xfrm>
            <a:custGeom>
              <a:rect b="b" l="l" r="r" t="t"/>
              <a:pathLst>
                <a:path extrusionOk="0" h="1941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2606125" y="2589325"/>
              <a:ext cx="224350" cy="424425"/>
            </a:xfrm>
            <a:custGeom>
              <a:rect b="b" l="l" r="r" t="t"/>
              <a:pathLst>
                <a:path extrusionOk="0" h="16977" w="8974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2426150" y="2589325"/>
              <a:ext cx="399875" cy="751250"/>
            </a:xfrm>
            <a:custGeom>
              <a:rect b="b" l="l" r="r" t="t"/>
              <a:pathLst>
                <a:path extrusionOk="0" h="30050" w="15995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2821300" y="2583325"/>
              <a:ext cx="10200" cy="6025"/>
            </a:xfrm>
            <a:custGeom>
              <a:rect b="b" l="l" r="r" t="t"/>
              <a:pathLst>
                <a:path extrusionOk="0" h="241" w="408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2414650" y="3336900"/>
              <a:ext cx="18550" cy="25050"/>
            </a:xfrm>
            <a:custGeom>
              <a:rect b="b" l="l" r="r" t="t"/>
              <a:pathLst>
                <a:path extrusionOk="0" h="1002" w="742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4229575" y="933500"/>
              <a:ext cx="124975" cy="97075"/>
            </a:xfrm>
            <a:custGeom>
              <a:rect b="b" l="l" r="r" t="t"/>
              <a:pathLst>
                <a:path extrusionOk="0" h="3883" w="4999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3792675" y="34733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2716975" y="37482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2749300" y="25431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1374425" y="147552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3016400" y="4079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5774275" y="29070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6186650" y="26078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6267775" y="155640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3881625" y="41363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1633175" y="3392450"/>
              <a:ext cx="125250" cy="97075"/>
            </a:xfrm>
            <a:custGeom>
              <a:rect b="b" l="l" r="r" t="t"/>
              <a:pathLst>
                <a:path extrusionOk="0" h="3883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2021575" y="8607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1801425" y="5462725"/>
              <a:ext cx="5225" cy="1600"/>
            </a:xfrm>
            <a:custGeom>
              <a:rect b="b" l="l" r="r" t="t"/>
              <a:pathLst>
                <a:path extrusionOk="0" h="64" w="209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1803500" y="5462725"/>
              <a:ext cx="1875" cy="1600"/>
            </a:xfrm>
            <a:custGeom>
              <a:rect b="b" l="l" r="r" t="t"/>
              <a:pathLst>
                <a:path extrusionOk="0" h="64" w="75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1800375" y="5464050"/>
              <a:ext cx="2100" cy="3925"/>
            </a:xfrm>
            <a:custGeom>
              <a:rect b="b" l="l" r="r" t="t"/>
              <a:pathLst>
                <a:path extrusionOk="0" h="157" w="84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1801950" y="5464300"/>
              <a:ext cx="1575" cy="1350"/>
            </a:xfrm>
            <a:custGeom>
              <a:rect b="b" l="l" r="r" t="t"/>
              <a:pathLst>
                <a:path extrusionOk="0" h="54" w="63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1803500" y="5464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1807150" y="5464825"/>
              <a:ext cx="4475" cy="1075"/>
            </a:xfrm>
            <a:custGeom>
              <a:rect b="b" l="l" r="r" t="t"/>
              <a:pathLst>
                <a:path extrusionOk="0" h="43" w="179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1806375" y="5465875"/>
              <a:ext cx="800" cy="275"/>
            </a:xfrm>
            <a:custGeom>
              <a:rect b="b" l="l" r="r" t="t"/>
              <a:pathLst>
                <a:path extrusionOk="0" h="11" w="32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1805350" y="5462725"/>
              <a:ext cx="8100" cy="2125"/>
            </a:xfrm>
            <a:custGeom>
              <a:rect b="b" l="l" r="r" t="t"/>
              <a:pathLst>
                <a:path extrusionOk="0" h="85" w="324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1803500" y="5463250"/>
              <a:ext cx="5775" cy="2650"/>
            </a:xfrm>
            <a:custGeom>
              <a:rect b="b" l="l" r="r" t="t"/>
              <a:pathLst>
                <a:path extrusionOk="0" h="106" w="231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1806100" y="5466900"/>
              <a:ext cx="300" cy="1075"/>
            </a:xfrm>
            <a:custGeom>
              <a:rect b="b" l="l" r="r" t="t"/>
              <a:pathLst>
                <a:path extrusionOk="0" h="43" w="12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1805850" y="5466125"/>
              <a:ext cx="550" cy="800"/>
            </a:xfrm>
            <a:custGeom>
              <a:rect b="b" l="l" r="r" t="t"/>
              <a:pathLst>
                <a:path extrusionOk="0" h="32" w="22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1803500" y="5466650"/>
              <a:ext cx="2900" cy="9425"/>
            </a:xfrm>
            <a:custGeom>
              <a:rect b="b" l="l" r="r" t="t"/>
              <a:pathLst>
                <a:path extrusionOk="0" h="377" w="116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1805600" y="5466375"/>
              <a:ext cx="525" cy="550"/>
            </a:xfrm>
            <a:custGeom>
              <a:rect b="b" l="l" r="r" t="t"/>
              <a:pathLst>
                <a:path extrusionOk="0" h="22" w="21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1800125" y="5465625"/>
              <a:ext cx="3400" cy="7050"/>
            </a:xfrm>
            <a:custGeom>
              <a:rect b="b" l="l" r="r" t="t"/>
              <a:pathLst>
                <a:path extrusionOk="0" h="282" w="136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1805600" y="5465875"/>
              <a:ext cx="800" cy="525"/>
            </a:xfrm>
            <a:custGeom>
              <a:rect b="b" l="l" r="r" t="t"/>
              <a:pathLst>
                <a:path extrusionOk="0" h="21" w="32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1802450" y="5464300"/>
              <a:ext cx="3175" cy="4475"/>
            </a:xfrm>
            <a:custGeom>
              <a:rect b="b" l="l" r="r" t="t"/>
              <a:pathLst>
                <a:path extrusionOk="0" h="179" w="127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1802975" y="5464300"/>
              <a:ext cx="3675" cy="2375"/>
            </a:xfrm>
            <a:custGeom>
              <a:rect b="b" l="l" r="r" t="t"/>
              <a:pathLst>
                <a:path extrusionOk="0" h="95" w="147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4"/>
          <p:cNvSpPr/>
          <p:nvPr/>
        </p:nvSpPr>
        <p:spPr>
          <a:xfrm>
            <a:off x="8000250" y="4680775"/>
            <a:ext cx="650400" cy="207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4"/>
          <p:cNvSpPr txBox="1"/>
          <p:nvPr>
            <p:ph idx="6" type="title"/>
          </p:nvPr>
        </p:nvSpPr>
        <p:spPr>
          <a:xfrm>
            <a:off x="1355725" y="1502184"/>
            <a:ext cx="39579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你需要先知道的演算法知識</a:t>
            </a:r>
            <a:endParaRPr/>
          </a:p>
        </p:txBody>
      </p:sp>
      <p:sp>
        <p:nvSpPr>
          <p:cNvPr id="481" name="Google Shape;481;p34"/>
          <p:cNvSpPr txBox="1"/>
          <p:nvPr>
            <p:ph idx="7" type="subTitle"/>
          </p:nvPr>
        </p:nvSpPr>
        <p:spPr>
          <a:xfrm>
            <a:off x="1355725" y="1724184"/>
            <a:ext cx="39579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RNN &amp; LSTM &amp; GRU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GNN &amp; GGNN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82" name="Google Shape;482;p34"/>
          <p:cNvSpPr txBox="1"/>
          <p:nvPr>
            <p:ph idx="8" type="title"/>
          </p:nvPr>
        </p:nvSpPr>
        <p:spPr>
          <a:xfrm>
            <a:off x="689200" y="1352013"/>
            <a:ext cx="770100" cy="5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2"/>
          <p:cNvSpPr txBox="1"/>
          <p:nvPr>
            <p:ph idx="1" type="body"/>
          </p:nvPr>
        </p:nvSpPr>
        <p:spPr>
          <a:xfrm>
            <a:off x="629862" y="495300"/>
            <a:ext cx="7944900" cy="5262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Step 2-1. Item Embedding Learning by GGNN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44" name="Google Shape;6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776" y="1925125"/>
            <a:ext cx="7715425" cy="29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6514" y="3427461"/>
            <a:ext cx="521974" cy="49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6319" y="3069179"/>
            <a:ext cx="405847" cy="37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6515" y="2083071"/>
            <a:ext cx="437092" cy="469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5403" y="3006890"/>
            <a:ext cx="437088" cy="496772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52"/>
          <p:cNvSpPr txBox="1"/>
          <p:nvPr/>
        </p:nvSpPr>
        <p:spPr>
          <a:xfrm>
            <a:off x="4046175" y="1027625"/>
            <a:ext cx="47955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舉例：咖啡機(v2) 有 2 個 outdegree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v2 對 v3 ： 1 (有 out 關係) / 總共 2 個 outdegree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v2 對 v4 ：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(有 out 關係) / 總共 2 個 outdegree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3"/>
          <p:cNvSpPr txBox="1"/>
          <p:nvPr>
            <p:ph idx="1" type="body"/>
          </p:nvPr>
        </p:nvSpPr>
        <p:spPr>
          <a:xfrm>
            <a:off x="629862" y="495300"/>
            <a:ext cx="7944900" cy="5262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Step 2-2. </a:t>
            </a:r>
            <a:r>
              <a:rPr lang="en" sz="1800"/>
              <a:t>Item Embedding Learning by GGNN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55" name="Google Shape;6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775" y="1237825"/>
            <a:ext cx="5112449" cy="32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3"/>
          <p:cNvSpPr txBox="1"/>
          <p:nvPr/>
        </p:nvSpPr>
        <p:spPr>
          <a:xfrm>
            <a:off x="1581550" y="2097775"/>
            <a:ext cx="1307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Update gate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7" name="Google Shape;657;p53"/>
          <p:cNvSpPr txBox="1"/>
          <p:nvPr/>
        </p:nvSpPr>
        <p:spPr>
          <a:xfrm>
            <a:off x="610900" y="1566875"/>
            <a:ext cx="20130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Connection Matrix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58" name="Google Shape;658;p53"/>
          <p:cNvSpPr txBox="1"/>
          <p:nvPr/>
        </p:nvSpPr>
        <p:spPr>
          <a:xfrm>
            <a:off x="1719750" y="2722150"/>
            <a:ext cx="1307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eset gate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4"/>
          <p:cNvSpPr txBox="1"/>
          <p:nvPr>
            <p:ph idx="1" type="body"/>
          </p:nvPr>
        </p:nvSpPr>
        <p:spPr>
          <a:xfrm>
            <a:off x="629862" y="495300"/>
            <a:ext cx="7944900" cy="5262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Step3. </a:t>
            </a:r>
            <a:r>
              <a:rPr lang="en" sz="1800"/>
              <a:t>Session Embedding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(hybrid Embedding：Local Preference &amp; Global Interest 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64" name="Google Shape;664;p54"/>
          <p:cNvSpPr txBox="1"/>
          <p:nvPr/>
        </p:nvSpPr>
        <p:spPr>
          <a:xfrm>
            <a:off x="448200" y="1088350"/>
            <a:ext cx="8205300" cy="3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better predict the users’ next clicks, we plan to develop a strategy to </a:t>
            </a:r>
            <a:r>
              <a:rPr lang="en">
                <a:solidFill>
                  <a:schemeClr val="accent1"/>
                </a:solidFill>
              </a:rPr>
              <a:t>combine long-term preference and current interests of the session</a:t>
            </a:r>
            <a:r>
              <a:rPr lang="en">
                <a:solidFill>
                  <a:schemeClr val="dk1"/>
                </a:solidFill>
              </a:rPr>
              <a:t>, and use this combined embedding as the session embedding.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L</a:t>
            </a:r>
            <a:r>
              <a:rPr lang="en">
                <a:solidFill>
                  <a:schemeClr val="accent1"/>
                </a:solidFill>
              </a:rPr>
              <a:t>ocal Preference</a:t>
            </a:r>
            <a:r>
              <a:rPr lang="en">
                <a:solidFill>
                  <a:schemeClr val="dk1"/>
                </a:solidFill>
              </a:rPr>
              <a:t> ：Can be simply defined as vn of the last-clicked item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Global Interest</a:t>
            </a:r>
            <a:r>
              <a:rPr lang="en">
                <a:solidFill>
                  <a:schemeClr val="dk1"/>
                </a:solidFill>
              </a:rPr>
              <a:t> ：we further adopt the </a:t>
            </a:r>
            <a:r>
              <a:rPr lang="en">
                <a:solidFill>
                  <a:srgbClr val="A61C00"/>
                </a:solidFill>
              </a:rPr>
              <a:t>soft-attention</a:t>
            </a:r>
            <a:r>
              <a:rPr lang="en">
                <a:solidFill>
                  <a:schemeClr val="dk1"/>
                </a:solidFill>
              </a:rPr>
              <a:t> mechanism to better represent the global session preference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Hybrid embedding</a:t>
            </a:r>
            <a:r>
              <a:rPr lang="en">
                <a:solidFill>
                  <a:schemeClr val="dk1"/>
                </a:solidFill>
              </a:rPr>
              <a:t> ：Finally, we compute the hybrid embedding sh  by taking linear transformation over the concatenation of the local and global embedding vectors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65" name="Google Shape;6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175" y="1924000"/>
            <a:ext cx="12668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7250" y="2723575"/>
            <a:ext cx="279082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6175" y="4225850"/>
            <a:ext cx="1476375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4"/>
          <p:cNvSpPr txBox="1"/>
          <p:nvPr/>
        </p:nvSpPr>
        <p:spPr>
          <a:xfrm>
            <a:off x="5076150" y="4346025"/>
            <a:ext cx="39921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Hybrid: (local concat global )*Weight = session embedding</a:t>
            </a:r>
            <a:endParaRPr b="1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5"/>
          <p:cNvSpPr txBox="1"/>
          <p:nvPr/>
        </p:nvSpPr>
        <p:spPr>
          <a:xfrm>
            <a:off x="629850" y="1340100"/>
            <a:ext cx="81921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推薦分數計算：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4" name="Google Shape;674;p55"/>
          <p:cNvSpPr txBox="1"/>
          <p:nvPr>
            <p:ph idx="1" type="body"/>
          </p:nvPr>
        </p:nvSpPr>
        <p:spPr>
          <a:xfrm>
            <a:off x="629862" y="495300"/>
            <a:ext cx="7944900" cy="5262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Step4. </a:t>
            </a:r>
            <a:r>
              <a:rPr lang="en" sz="1800"/>
              <a:t>生成推薦結果</a:t>
            </a:r>
            <a:endParaRPr sz="1800"/>
          </a:p>
        </p:txBody>
      </p:sp>
      <p:pic>
        <p:nvPicPr>
          <p:cNvPr id="675" name="Google Shape;67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350" y="2150400"/>
            <a:ext cx="31623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5525" y="3851175"/>
            <a:ext cx="664845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55"/>
          <p:cNvSpPr txBox="1"/>
          <p:nvPr/>
        </p:nvSpPr>
        <p:spPr>
          <a:xfrm>
            <a:off x="3642300" y="1774325"/>
            <a:ext cx="47349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5200C"/>
                </a:solidFill>
                <a:latin typeface="Montserrat"/>
                <a:ea typeface="Montserrat"/>
                <a:cs typeface="Montserrat"/>
                <a:sym typeface="Montserrat"/>
              </a:rPr>
              <a:t>全部使用到的 session 的 node list (所有品項)</a:t>
            </a:r>
            <a:endParaRPr b="1">
              <a:solidFill>
                <a:srgbClr val="8520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8" name="Google Shape;678;p55"/>
          <p:cNvCxnSpPr/>
          <p:nvPr/>
        </p:nvCxnSpPr>
        <p:spPr>
          <a:xfrm flipH="1">
            <a:off x="4129925" y="2135300"/>
            <a:ext cx="1693200" cy="35580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55"/>
          <p:cNvSpPr txBox="1"/>
          <p:nvPr/>
        </p:nvSpPr>
        <p:spPr>
          <a:xfrm>
            <a:off x="597600" y="3286350"/>
            <a:ext cx="81921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 For each session graph, the loss function is defined as the cross-entropy of the prediction and the ground truth. It can be written as follows ：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6"/>
          <p:cNvSpPr txBox="1"/>
          <p:nvPr>
            <p:ph type="ctrTitle"/>
          </p:nvPr>
        </p:nvSpPr>
        <p:spPr>
          <a:xfrm>
            <a:off x="888325" y="2056650"/>
            <a:ext cx="4878000" cy="10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</a:t>
            </a:r>
            <a:endParaRPr/>
          </a:p>
        </p:txBody>
      </p:sp>
      <p:sp>
        <p:nvSpPr>
          <p:cNvPr id="685" name="Google Shape;685;p56"/>
          <p:cNvSpPr txBox="1"/>
          <p:nvPr>
            <p:ph idx="1" type="subTitle"/>
          </p:nvPr>
        </p:nvSpPr>
        <p:spPr>
          <a:xfrm>
            <a:off x="888325" y="4399261"/>
            <a:ext cx="34308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7"/>
          <p:cNvSpPr txBox="1"/>
          <p:nvPr>
            <p:ph idx="1" type="body"/>
          </p:nvPr>
        </p:nvSpPr>
        <p:spPr>
          <a:xfrm>
            <a:off x="629862" y="495300"/>
            <a:ext cx="7944900" cy="5262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800"/>
              <a:t>Dataset</a:t>
            </a:r>
            <a:endParaRPr/>
          </a:p>
        </p:txBody>
      </p:sp>
      <p:sp>
        <p:nvSpPr>
          <p:cNvPr id="691" name="Google Shape;691;p57"/>
          <p:cNvSpPr txBox="1"/>
          <p:nvPr/>
        </p:nvSpPr>
        <p:spPr>
          <a:xfrm>
            <a:off x="689525" y="1547650"/>
            <a:ext cx="7212300" cy="13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Microsoft Yahei"/>
              <a:buChar char="●"/>
            </a:pPr>
            <a:r>
              <a:rPr lang="en" sz="1800">
                <a:solidFill>
                  <a:schemeClr val="dk1"/>
                </a:solidFill>
              </a:rPr>
              <a:t> The </a:t>
            </a:r>
            <a:r>
              <a:rPr lang="en" sz="1800">
                <a:solidFill>
                  <a:schemeClr val="accent1"/>
                </a:solidFill>
              </a:rPr>
              <a:t>Yoochoose</a:t>
            </a:r>
            <a:r>
              <a:rPr lang="en" sz="1800">
                <a:solidFill>
                  <a:schemeClr val="dk1"/>
                </a:solidFill>
              </a:rPr>
              <a:t> dataset is obtained from the RecSys Challenge 2015, which </a:t>
            </a:r>
            <a:r>
              <a:rPr lang="en" sz="1800">
                <a:solidFill>
                  <a:srgbClr val="990000"/>
                </a:solidFill>
              </a:rPr>
              <a:t>contains a stream of user clicks on an e-commerce website within 6 months.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Microsoft Yahei"/>
              <a:buChar char="●"/>
            </a:pPr>
            <a:r>
              <a:rPr lang="en" sz="1800">
                <a:solidFill>
                  <a:schemeClr val="dk1"/>
                </a:solidFill>
              </a:rPr>
              <a:t>The </a:t>
            </a:r>
            <a:r>
              <a:rPr lang="en" sz="1800">
                <a:solidFill>
                  <a:schemeClr val="accent1"/>
                </a:solidFill>
              </a:rPr>
              <a:t>Diginetica</a:t>
            </a:r>
            <a:r>
              <a:rPr lang="en" sz="1800">
                <a:solidFill>
                  <a:schemeClr val="dk1"/>
                </a:solidFill>
              </a:rPr>
              <a:t> dataset comes from CIKM Cup 2016, where only its transactional data is used.</a:t>
            </a:r>
            <a:endParaRPr sz="1800">
              <a:solidFill>
                <a:srgbClr val="1A1A1A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8"/>
          <p:cNvSpPr txBox="1"/>
          <p:nvPr>
            <p:ph idx="1" type="body"/>
          </p:nvPr>
        </p:nvSpPr>
        <p:spPr>
          <a:xfrm>
            <a:off x="629862" y="495300"/>
            <a:ext cx="7944900" cy="5262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800"/>
              <a:t>Baseline</a:t>
            </a:r>
            <a:endParaRPr sz="1800"/>
          </a:p>
        </p:txBody>
      </p:sp>
      <p:sp>
        <p:nvSpPr>
          <p:cNvPr id="697" name="Google Shape;697;p58"/>
          <p:cNvSpPr txBox="1"/>
          <p:nvPr/>
        </p:nvSpPr>
        <p:spPr>
          <a:xfrm>
            <a:off x="1034275" y="1323150"/>
            <a:ext cx="6862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Microsoft Yahei"/>
              <a:buChar char="●"/>
            </a:pPr>
            <a:r>
              <a:rPr lang="en" sz="1800">
                <a:solidFill>
                  <a:srgbClr val="1A1A1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POP and S-POP</a:t>
            </a:r>
            <a:endParaRPr sz="1800">
              <a:solidFill>
                <a:srgbClr val="1A1A1A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Microsoft Yahei"/>
              <a:buChar char="●"/>
            </a:pPr>
            <a:r>
              <a:rPr lang="en" sz="1800">
                <a:solidFill>
                  <a:srgbClr val="1A1A1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Item-KNN [Sarwar et al. 2001]</a:t>
            </a:r>
            <a:endParaRPr sz="1800">
              <a:solidFill>
                <a:srgbClr val="1A1A1A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Microsoft Yahei"/>
              <a:buChar char="●"/>
            </a:pPr>
            <a:r>
              <a:rPr lang="en" sz="1800">
                <a:solidFill>
                  <a:srgbClr val="1A1A1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BPR-MF [Rendle et al. 2009]</a:t>
            </a:r>
            <a:endParaRPr sz="1800">
              <a:solidFill>
                <a:srgbClr val="1A1A1A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Microsoft Yahei"/>
              <a:buChar char="●"/>
            </a:pPr>
            <a:r>
              <a:rPr lang="en" sz="1800">
                <a:solidFill>
                  <a:srgbClr val="1A1A1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FPMC [Rendle et al. 2010]</a:t>
            </a:r>
            <a:endParaRPr sz="1800">
              <a:solidFill>
                <a:srgbClr val="1A1A1A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Microsoft Yahei"/>
              <a:buChar char="●"/>
            </a:pPr>
            <a:r>
              <a:rPr lang="en" sz="1800">
                <a:solidFill>
                  <a:srgbClr val="1A1A1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GRU4REC [Hidasi et al. 2016]</a:t>
            </a:r>
            <a:endParaRPr sz="1800">
              <a:solidFill>
                <a:srgbClr val="1A1A1A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Microsoft Yahei"/>
              <a:buChar char="●"/>
            </a:pPr>
            <a:r>
              <a:rPr lang="en" sz="1800">
                <a:solidFill>
                  <a:srgbClr val="1A1A1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NARM [Li et al. 2017a]</a:t>
            </a:r>
            <a:endParaRPr sz="1800">
              <a:solidFill>
                <a:srgbClr val="1A1A1A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Microsoft Yahei"/>
              <a:buChar char="●"/>
            </a:pPr>
            <a:r>
              <a:rPr lang="en" sz="1800">
                <a:solidFill>
                  <a:srgbClr val="1A1A1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STAMP [Liu et al. 2018]</a:t>
            </a:r>
            <a:endParaRPr sz="1800">
              <a:solidFill>
                <a:srgbClr val="1A1A1A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9"/>
          <p:cNvSpPr txBox="1"/>
          <p:nvPr>
            <p:ph idx="1" type="body"/>
          </p:nvPr>
        </p:nvSpPr>
        <p:spPr>
          <a:xfrm>
            <a:off x="629862" y="495300"/>
            <a:ext cx="7944900" cy="5262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Comparison with Baseline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03" name="Google Shape;70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3900"/>
            <a:ext cx="8788871" cy="38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0"/>
          <p:cNvSpPr txBox="1"/>
          <p:nvPr>
            <p:ph idx="1" type="body"/>
          </p:nvPr>
        </p:nvSpPr>
        <p:spPr>
          <a:xfrm>
            <a:off x="629862" y="266700"/>
            <a:ext cx="7944900" cy="5262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800"/>
              <a:t>Comparison with Variants of Connection Schemes</a:t>
            </a:r>
            <a:endParaRPr/>
          </a:p>
        </p:txBody>
      </p:sp>
      <p:pic>
        <p:nvPicPr>
          <p:cNvPr id="709" name="Google Shape;70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125" y="1931125"/>
            <a:ext cx="6130151" cy="30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60"/>
          <p:cNvSpPr txBox="1"/>
          <p:nvPr/>
        </p:nvSpPr>
        <p:spPr>
          <a:xfrm>
            <a:off x="572175" y="897100"/>
            <a:ext cx="83205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• SR-GNN with normalized global connections (SR-GNNNGC) replaces the connection matrix with edge weights extracted from the global graph on the basis of SR-GNN.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• SR-GNN with full connections (SR-GNN-FC) represents all higher-order relationships using boolean weights and appends its corresponding connection matrix to that of SR-GNN.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1"/>
          <p:cNvSpPr txBox="1"/>
          <p:nvPr>
            <p:ph idx="1" type="body"/>
          </p:nvPr>
        </p:nvSpPr>
        <p:spPr>
          <a:xfrm>
            <a:off x="629862" y="495300"/>
            <a:ext cx="7944900" cy="5262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Comparison with Different Session Embeddings</a:t>
            </a:r>
            <a:endParaRPr sz="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6" name="Google Shape;716;p61"/>
          <p:cNvSpPr txBox="1"/>
          <p:nvPr/>
        </p:nvSpPr>
        <p:spPr>
          <a:xfrm>
            <a:off x="1080900" y="1142025"/>
            <a:ext cx="5851800" cy="16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(1) local embedding only (SR-GNNL),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(2) global embedding with average pooling (SR-GNNAVG)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(3) global embedding with the attention mechanism (SR-GNN-ATT).</a:t>
            </a:r>
            <a:endParaRPr sz="1200">
              <a:solidFill>
                <a:srgbClr val="1A1A1A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717" name="Google Shape;71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725" y="2091950"/>
            <a:ext cx="5851799" cy="305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5"/>
          <p:cNvSpPr txBox="1"/>
          <p:nvPr>
            <p:ph type="ctrTitle"/>
          </p:nvPr>
        </p:nvSpPr>
        <p:spPr>
          <a:xfrm>
            <a:off x="888325" y="2056650"/>
            <a:ext cx="4878000" cy="10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談談推薦系統</a:t>
            </a:r>
            <a:endParaRPr/>
          </a:p>
        </p:txBody>
      </p:sp>
      <p:sp>
        <p:nvSpPr>
          <p:cNvPr id="488" name="Google Shape;488;p35"/>
          <p:cNvSpPr txBox="1"/>
          <p:nvPr>
            <p:ph idx="1" type="subTitle"/>
          </p:nvPr>
        </p:nvSpPr>
        <p:spPr>
          <a:xfrm>
            <a:off x="888325" y="4399261"/>
            <a:ext cx="34308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2"/>
          <p:cNvSpPr txBox="1"/>
          <p:nvPr>
            <p:ph idx="1" type="body"/>
          </p:nvPr>
        </p:nvSpPr>
        <p:spPr>
          <a:xfrm>
            <a:off x="629862" y="495300"/>
            <a:ext cx="7944900" cy="5262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Analysis on Session Sequence Lengths</a:t>
            </a:r>
            <a:endParaRPr sz="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23" name="Google Shape;72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575" y="2123225"/>
            <a:ext cx="6181325" cy="30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62"/>
          <p:cNvSpPr txBox="1"/>
          <p:nvPr/>
        </p:nvSpPr>
        <p:spPr>
          <a:xfrm>
            <a:off x="629850" y="1428675"/>
            <a:ext cx="81759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partition sessions of Yoochoose 1/64 and Diginetica into two groups, where </a:t>
            </a:r>
            <a:r>
              <a:rPr lang="en">
                <a:solidFill>
                  <a:schemeClr val="accent1"/>
                </a:solidFill>
              </a:rPr>
              <a:t>“Short” indicates that the length of sessions is less than or equal to 5, while each session has more than 5 items in “Long”.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3"/>
          <p:cNvSpPr txBox="1"/>
          <p:nvPr>
            <p:ph type="ctrTitle"/>
          </p:nvPr>
        </p:nvSpPr>
        <p:spPr>
          <a:xfrm>
            <a:off x="888325" y="2056650"/>
            <a:ext cx="4878000" cy="10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30" name="Google Shape;730;p63"/>
          <p:cNvSpPr txBox="1"/>
          <p:nvPr>
            <p:ph idx="1" type="subTitle"/>
          </p:nvPr>
        </p:nvSpPr>
        <p:spPr>
          <a:xfrm>
            <a:off x="888325" y="4399261"/>
            <a:ext cx="34308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4"/>
          <p:cNvSpPr txBox="1"/>
          <p:nvPr>
            <p:ph idx="1" type="body"/>
          </p:nvPr>
        </p:nvSpPr>
        <p:spPr>
          <a:xfrm>
            <a:off x="629862" y="419100"/>
            <a:ext cx="7944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論文結論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736" name="Google Shape;736;p64"/>
          <p:cNvSpPr txBox="1"/>
          <p:nvPr/>
        </p:nvSpPr>
        <p:spPr>
          <a:xfrm>
            <a:off x="692950" y="1398575"/>
            <a:ext cx="7944900" cy="16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在難以獲得用戶偏好和歷史記錄的情況下，Session Based Recommendation 是必不可少的。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作者提出了一種基於 </a:t>
            </a:r>
            <a:r>
              <a:rPr lang="en" sz="1300">
                <a:solidFill>
                  <a:schemeClr val="dk1"/>
                </a:solidFill>
              </a:rPr>
              <a:t>Session Based Recommendation </a:t>
            </a:r>
            <a:r>
              <a:rPr lang="en" sz="1300">
                <a:solidFill>
                  <a:schemeClr val="dk1"/>
                </a:solidFill>
              </a:rPr>
              <a:t>的新穎架構，它將 GNN 結合到表示 Session 序列中。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所提出的方法不僅考慮了 Session 序列項之間的複雜結構和轉換，而且還開發了一種策略，將 Global Preference 和 Local Interest 相結合，以更好地預測用戶的下一步行為。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綜合實驗證實，所提出的算法可以始終優於其他最先進的方法。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5"/>
          <p:cNvSpPr/>
          <p:nvPr/>
        </p:nvSpPr>
        <p:spPr>
          <a:xfrm>
            <a:off x="8033775" y="4727725"/>
            <a:ext cx="558600" cy="16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65"/>
          <p:cNvSpPr txBox="1"/>
          <p:nvPr>
            <p:ph idx="1" type="body"/>
          </p:nvPr>
        </p:nvSpPr>
        <p:spPr>
          <a:xfrm>
            <a:off x="705225" y="1517250"/>
            <a:ext cx="28080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Do you have any questions?</a:t>
            </a:r>
            <a:endParaRPr sz="1200"/>
          </a:p>
        </p:txBody>
      </p:sp>
      <p:pic>
        <p:nvPicPr>
          <p:cNvPr id="743" name="Google Shape;74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080" y="890525"/>
            <a:ext cx="4113084" cy="336244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5"/>
          <p:cNvSpPr txBox="1"/>
          <p:nvPr>
            <p:ph type="title"/>
          </p:nvPr>
        </p:nvSpPr>
        <p:spPr>
          <a:xfrm>
            <a:off x="705222" y="7615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THANKS!</a:t>
            </a:r>
            <a:endParaRPr sz="3600"/>
          </a:p>
        </p:txBody>
      </p:sp>
      <p:sp>
        <p:nvSpPr>
          <p:cNvPr id="745" name="Google Shape;745;p65"/>
          <p:cNvSpPr txBox="1"/>
          <p:nvPr/>
        </p:nvSpPr>
        <p:spPr>
          <a:xfrm>
            <a:off x="784850" y="2901100"/>
            <a:ext cx="34473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Irene Chen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6"/>
          <p:cNvSpPr txBox="1"/>
          <p:nvPr>
            <p:ph idx="1" type="body"/>
          </p:nvPr>
        </p:nvSpPr>
        <p:spPr>
          <a:xfrm>
            <a:off x="629862" y="495300"/>
            <a:ext cx="7944900" cy="5262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800"/>
              <a:t>常見的推薦系統做法</a:t>
            </a:r>
            <a:endParaRPr/>
          </a:p>
        </p:txBody>
      </p:sp>
      <p:pic>
        <p:nvPicPr>
          <p:cNvPr id="494" name="Google Shape;4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200" y="1021500"/>
            <a:ext cx="6229294" cy="381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7"/>
          <p:cNvSpPr txBox="1"/>
          <p:nvPr>
            <p:ph idx="1" type="body"/>
          </p:nvPr>
        </p:nvSpPr>
        <p:spPr>
          <a:xfrm>
            <a:off x="629862" y="495300"/>
            <a:ext cx="7944900" cy="5262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800"/>
              <a:t>這些</a:t>
            </a:r>
            <a:r>
              <a:rPr lang="en" sz="1800"/>
              <a:t>常見的推薦系統做法通常都</a:t>
            </a:r>
            <a:r>
              <a:rPr lang="en" sz="1800">
                <a:solidFill>
                  <a:schemeClr val="accent1"/>
                </a:solidFill>
              </a:rPr>
              <a:t>需要許多歷史數據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500" name="Google Shape;5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225" y="1145475"/>
            <a:ext cx="6802138" cy="38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8"/>
          <p:cNvSpPr txBox="1"/>
          <p:nvPr>
            <p:ph idx="1" type="body"/>
          </p:nvPr>
        </p:nvSpPr>
        <p:spPr>
          <a:xfrm>
            <a:off x="629862" y="495300"/>
            <a:ext cx="7944900" cy="5262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800"/>
              <a:t>Session Based Recommendation</a:t>
            </a:r>
            <a:endParaRPr/>
          </a:p>
        </p:txBody>
      </p:sp>
      <p:sp>
        <p:nvSpPr>
          <p:cNvPr id="506" name="Google Shape;506;p38"/>
          <p:cNvSpPr txBox="1"/>
          <p:nvPr/>
        </p:nvSpPr>
        <p:spPr>
          <a:xfrm>
            <a:off x="549775" y="1547625"/>
            <a:ext cx="7650300" cy="15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</a:rPr>
              <a:t>大多數學術研究都關注根據長期用戶</a:t>
            </a:r>
            <a:r>
              <a:rPr lang="en" sz="1800">
                <a:solidFill>
                  <a:srgbClr val="222222"/>
                </a:solidFill>
              </a:rPr>
              <a:t>數據</a:t>
            </a:r>
            <a:r>
              <a:rPr lang="en" sz="1800">
                <a:solidFill>
                  <a:srgbClr val="222222"/>
                </a:solidFill>
              </a:rPr>
              <a:t>進行個性化推薦的方法。然而，在許多現實世界的應用中，這種文件不會長期保存，而且</a:t>
            </a:r>
            <a:r>
              <a:rPr lang="en" sz="1800">
                <a:solidFill>
                  <a:schemeClr val="accent1"/>
                </a:solidFill>
              </a:rPr>
              <a:t>用戶的興趣是動態變化的，因此必須僅基於用戶在正在進行的 Session 對系統做出推薦</a:t>
            </a:r>
            <a:r>
              <a:rPr lang="en" sz="1800">
                <a:solidFill>
                  <a:srgbClr val="222222"/>
                </a:solidFill>
              </a:rPr>
              <a:t>。</a:t>
            </a:r>
            <a:endParaRPr sz="18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9"/>
          <p:cNvSpPr txBox="1"/>
          <p:nvPr>
            <p:ph idx="1" type="body"/>
          </p:nvPr>
        </p:nvSpPr>
        <p:spPr>
          <a:xfrm>
            <a:off x="629862" y="495300"/>
            <a:ext cx="7944900" cy="5262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800"/>
              <a:t>快速解釋 session 是什麼</a:t>
            </a:r>
            <a:endParaRPr/>
          </a:p>
        </p:txBody>
      </p:sp>
      <p:pic>
        <p:nvPicPr>
          <p:cNvPr id="512" name="Google Shape;5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563" y="1145950"/>
            <a:ext cx="7447476" cy="38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0"/>
          <p:cNvSpPr txBox="1"/>
          <p:nvPr>
            <p:ph idx="1" type="body"/>
          </p:nvPr>
        </p:nvSpPr>
        <p:spPr>
          <a:xfrm>
            <a:off x="629862" y="495300"/>
            <a:ext cx="7944900" cy="5262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快速解釋 session 是什麼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425" y="1173900"/>
            <a:ext cx="7051773" cy="381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1"/>
          <p:cNvSpPr txBox="1"/>
          <p:nvPr>
            <p:ph idx="1" type="body"/>
          </p:nvPr>
        </p:nvSpPr>
        <p:spPr>
          <a:xfrm>
            <a:off x="629862" y="495300"/>
            <a:ext cx="7944900" cy="5262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800"/>
              <a:t>這篇論文要解決什麼問題</a:t>
            </a:r>
            <a:endParaRPr/>
          </a:p>
        </p:txBody>
      </p:sp>
      <p:pic>
        <p:nvPicPr>
          <p:cNvPr id="524" name="Google Shape;5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3900"/>
            <a:ext cx="8839200" cy="3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1"/>
          <p:cNvSpPr/>
          <p:nvPr/>
        </p:nvSpPr>
        <p:spPr>
          <a:xfrm>
            <a:off x="6420200" y="1656700"/>
            <a:ext cx="2033400" cy="2422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1"/>
          <p:cNvSpPr/>
          <p:nvPr/>
        </p:nvSpPr>
        <p:spPr>
          <a:xfrm>
            <a:off x="2113800" y="4469325"/>
            <a:ext cx="4518300" cy="326700"/>
          </a:xfrm>
          <a:prstGeom prst="rect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onavirus Clinical Cas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67AF1"/>
      </a:accent1>
      <a:accent2>
        <a:srgbClr val="CCCCCC"/>
      </a:accent2>
      <a:accent3>
        <a:srgbClr val="A5D5FC"/>
      </a:accent3>
      <a:accent4>
        <a:srgbClr val="27BBFF"/>
      </a:accent4>
      <a:accent5>
        <a:srgbClr val="18379E"/>
      </a:accent5>
      <a:accent6>
        <a:srgbClr val="467AF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